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revisionInfo.xml" ContentType="application/vnd.ms-powerpoint.revisioninfo+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23"/>
    <p:sldId id="271" r:id="rId24"/>
    <p:sldId id="272" r:id="rId25"/>
    <p:sldId id="273" r:id="rId26"/>
    <p:sldId id="274" r:id="rId27"/>
    <p:sldId id="275" r:id="rId28"/>
    <p:sldId id="276" r:id="rId29"/>
    <p:sldId id="277" r:id="rId30"/>
    <p:sldId id="278" r:id="rId31"/>
    <p:sldId id="279" r:id="rId32"/>
    <p:sldId id="280" r:id="rId33"/>
    <p:sldId id="281" r:id="rId34"/>
    <p:sldId id="282" r:id="rId35"/>
    <p:sldId id="283" r:id="rId36"/>
    <p:sldId id="284" r:id="rId37"/>
    <p:sldId id="285" r:id="rId38"/>
    <p:sldId id="286" r:id="rId39"/>
    <p:sldId id="287" r:id="rId40"/>
    <p:sldId id="288" r:id="rId41"/>
    <p:sldId id="289" r:id="rId42"/>
    <p:sldId id="290" r:id="rId43"/>
    <p:sldId id="291" r:id="rId44"/>
    <p:sldId id="292" r:id="rId45"/>
    <p:sldId id="293" r:id="rId46"/>
    <p:sldId id="294" r:id="rId47"/>
    <p:sldId id="295" r:id="rId48"/>
    <p:sldId id="296" r:id="rId49"/>
    <p:sldId id="297" r:id="rId50"/>
    <p:sldId id="298" r:id="rId51"/>
    <p:sldId id="299" r:id="rId52"/>
    <p:sldId id="300" r:id="rId53"/>
    <p:sldId id="301" r:id="rId54"/>
    <p:sldId id="302" r:id="rId55"/>
    <p:sldId id="303" r:id="rId56"/>
    <p:sldId id="304" r:id="rId57"/>
    <p:sldId id="305" r:id="rId58"/>
    <p:sldId id="306" r:id="rId59"/>
    <p:sldId id="307" r:id="rId60"/>
    <p:sldId id="308" r:id="rId61"/>
    <p:sldId id="309" r:id="rId62"/>
    <p:sldId id="310" r:id="rId63"/>
    <p:sldId id="311" r:id="rId64"/>
    <p:sldId id="312" r:id="rId65"/>
    <p:sldId id="313" r:id="rId66"/>
    <p:sldId id="314" r:id="rId67"/>
    <p:sldId id="315" r:id="rId68"/>
    <p:sldId id="316" r:id="rId69"/>
    <p:sldId id="317" r:id="rId70"/>
    <p:sldId id="318" r:id="rId71"/>
    <p:sldId id="319" r:id="rId72"/>
    <p:sldId id="320" r:id="rId73"/>
    <p:sldId id="321" r:id="rId74"/>
    <p:sldId id="322" r:id="rId75"/>
    <p:sldId id="323" r:id="rId76"/>
    <p:sldId id="324" r:id="rId77"/>
    <p:sldId id="325" r:id="rId78"/>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C30F821-5E93-214C-88D5-9E9F562DAB93}">
          <p14:sldIdLst/>
        </p14:section>
      </p14:sectionLst>
    </p:ext>
    <p:ext uri="{EFAFB233-063F-42B5-8137-9DF3F51BA10A}">
      <p15:sldGuideLst xmlns:p15="http://schemas.microsoft.com/office/powerpoint/2012/main">
        <p15:guide id="2" pos="2880">
          <p15:clr>
            <a:srgbClr val="A4A3A4"/>
          </p15:clr>
        </p15:guide>
        <p15:guide id="3" orient="horz" pos="16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randa Mu" initials="MM" lastIdx="2" clrIdx="0">
    <p:extLst>
      <p:ext uri="{19B8F6BF-5375-455C-9EA6-DF929625EA0E}">
        <p15:presenceInfo xmlns:p15="http://schemas.microsoft.com/office/powerpoint/2012/main" userId="S::miranda@remesh.onmicrosoft.com::ab7f3dda-75ad-4599-b013-87a2845d79ea" providerId="AD"/>
      </p:ext>
    </p:extLst>
  </p:cmAuthor>
  <p:cmAuthor id="2" name="Tao Tang" initials="TT" lastIdx="1" clrIdx="1">
    <p:extLst>
      <p:ext uri="{19B8F6BF-5375-455C-9EA6-DF929625EA0E}">
        <p15:presenceInfo xmlns:p15="http://schemas.microsoft.com/office/powerpoint/2012/main" userId="S::tao@remesh.onmicrosoft.com::cf25e15a-1a72-4fb4-a922-3a85fea1f53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70A9EE-CB77-6348-8BC0-4DDAAC38DFAB}" v="527" dt="2019-08-29T14:42:05.45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661"/>
    <p:restoredTop sz="95024"/>
  </p:normalViewPr>
  <p:slideViewPr>
    <p:cSldViewPr snapToGrid="0" snapToObjects="1" showGuides="1">
      <p:cViewPr>
        <p:scale>
          <a:sx n="105" d="100"/>
          <a:sy n="105" d="100"/>
        </p:scale>
        <p:origin x="160" y="1608"/>
      </p:cViewPr>
      <p:guideLst>
        <p:guide pos="2880"/>
        <p:guide orient="horz" pos="16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8" Type="http://schemas.openxmlformats.org/officeDocument/2006/relationships/presProps" Target="presProps.xml"/><Relationship Id="rId21" Type="http://schemas.openxmlformats.org/officeDocument/2006/relationships/tableStyles" Target="tableStyles.xml"/><Relationship Id="rId17" Type="http://schemas.openxmlformats.org/officeDocument/2006/relationships/commentAuthors" Target="commentAuthors.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19" Type="http://schemas.openxmlformats.org/officeDocument/2006/relationships/viewProps" Target="viewProps.xml"/><Relationship Id="rId22" Type="http://schemas.microsoft.com/office/2015/10/relationships/revisionInfo" Target="revisionInfo.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23" Type="http://schemas.openxmlformats.org/officeDocument/2006/relationships/slide" Target="slides/slide15.xml"/><Relationship Id="rId24" Type="http://schemas.openxmlformats.org/officeDocument/2006/relationships/slide" Target="slides/slide16.xml"/><Relationship Id="rId25" Type="http://schemas.openxmlformats.org/officeDocument/2006/relationships/slide" Target="slides/slide17.xml"/><Relationship Id="rId26" Type="http://schemas.openxmlformats.org/officeDocument/2006/relationships/slide" Target="slides/slide18.xml"/><Relationship Id="rId27" Type="http://schemas.openxmlformats.org/officeDocument/2006/relationships/slide" Target="slides/slide19.xml"/><Relationship Id="rId28" Type="http://schemas.openxmlformats.org/officeDocument/2006/relationships/slide" Target="slides/slide20.xml"/><Relationship Id="rId29" Type="http://schemas.openxmlformats.org/officeDocument/2006/relationships/slide" Target="slides/slide21.xml"/><Relationship Id="rId30" Type="http://schemas.openxmlformats.org/officeDocument/2006/relationships/slide" Target="slides/slide22.xml"/><Relationship Id="rId31" Type="http://schemas.openxmlformats.org/officeDocument/2006/relationships/slide" Target="slides/slide23.xml"/><Relationship Id="rId32" Type="http://schemas.openxmlformats.org/officeDocument/2006/relationships/slide" Target="slides/slide24.xml"/><Relationship Id="rId33" Type="http://schemas.openxmlformats.org/officeDocument/2006/relationships/slide" Target="slides/slide25.xml"/><Relationship Id="rId34" Type="http://schemas.openxmlformats.org/officeDocument/2006/relationships/slide" Target="slides/slide26.xml"/><Relationship Id="rId35" Type="http://schemas.openxmlformats.org/officeDocument/2006/relationships/slide" Target="slides/slide27.xml"/><Relationship Id="rId36" Type="http://schemas.openxmlformats.org/officeDocument/2006/relationships/slide" Target="slides/slide28.xml"/><Relationship Id="rId37" Type="http://schemas.openxmlformats.org/officeDocument/2006/relationships/slide" Target="slides/slide29.xml"/><Relationship Id="rId38" Type="http://schemas.openxmlformats.org/officeDocument/2006/relationships/slide" Target="slides/slide30.xml"/><Relationship Id="rId39" Type="http://schemas.openxmlformats.org/officeDocument/2006/relationships/slide" Target="slides/slide31.xml"/><Relationship Id="rId40" Type="http://schemas.openxmlformats.org/officeDocument/2006/relationships/slide" Target="slides/slide32.xml"/><Relationship Id="rId41" Type="http://schemas.openxmlformats.org/officeDocument/2006/relationships/slide" Target="slides/slide33.xml"/><Relationship Id="rId42" Type="http://schemas.openxmlformats.org/officeDocument/2006/relationships/slide" Target="slides/slide34.xml"/><Relationship Id="rId43" Type="http://schemas.openxmlformats.org/officeDocument/2006/relationships/slide" Target="slides/slide35.xml"/><Relationship Id="rId44" Type="http://schemas.openxmlformats.org/officeDocument/2006/relationships/slide" Target="slides/slide36.xml"/><Relationship Id="rId45" Type="http://schemas.openxmlformats.org/officeDocument/2006/relationships/slide" Target="slides/slide37.xml"/><Relationship Id="rId46" Type="http://schemas.openxmlformats.org/officeDocument/2006/relationships/slide" Target="slides/slide38.xml"/><Relationship Id="rId47" Type="http://schemas.openxmlformats.org/officeDocument/2006/relationships/slide" Target="slides/slide39.xml"/><Relationship Id="rId48" Type="http://schemas.openxmlformats.org/officeDocument/2006/relationships/slide" Target="slides/slide40.xml"/><Relationship Id="rId49" Type="http://schemas.openxmlformats.org/officeDocument/2006/relationships/slide" Target="slides/slide41.xml"/><Relationship Id="rId50" Type="http://schemas.openxmlformats.org/officeDocument/2006/relationships/slide" Target="slides/slide42.xml"/><Relationship Id="rId51" Type="http://schemas.openxmlformats.org/officeDocument/2006/relationships/slide" Target="slides/slide43.xml"/><Relationship Id="rId52" Type="http://schemas.openxmlformats.org/officeDocument/2006/relationships/slide" Target="slides/slide44.xml"/><Relationship Id="rId53" Type="http://schemas.openxmlformats.org/officeDocument/2006/relationships/slide" Target="slides/slide45.xml"/><Relationship Id="rId54" Type="http://schemas.openxmlformats.org/officeDocument/2006/relationships/slide" Target="slides/slide46.xml"/><Relationship Id="rId55" Type="http://schemas.openxmlformats.org/officeDocument/2006/relationships/slide" Target="slides/slide47.xml"/><Relationship Id="rId56" Type="http://schemas.openxmlformats.org/officeDocument/2006/relationships/slide" Target="slides/slide48.xml"/><Relationship Id="rId57" Type="http://schemas.openxmlformats.org/officeDocument/2006/relationships/slide" Target="slides/slide49.xml"/><Relationship Id="rId58" Type="http://schemas.openxmlformats.org/officeDocument/2006/relationships/slide" Target="slides/slide50.xml"/><Relationship Id="rId59" Type="http://schemas.openxmlformats.org/officeDocument/2006/relationships/slide" Target="slides/slide51.xml"/><Relationship Id="rId60" Type="http://schemas.openxmlformats.org/officeDocument/2006/relationships/slide" Target="slides/slide52.xml"/><Relationship Id="rId61" Type="http://schemas.openxmlformats.org/officeDocument/2006/relationships/slide" Target="slides/slide53.xml"/><Relationship Id="rId62" Type="http://schemas.openxmlformats.org/officeDocument/2006/relationships/slide" Target="slides/slide54.xml"/><Relationship Id="rId63" Type="http://schemas.openxmlformats.org/officeDocument/2006/relationships/slide" Target="slides/slide55.xml"/><Relationship Id="rId64" Type="http://schemas.openxmlformats.org/officeDocument/2006/relationships/slide" Target="slides/slide56.xml"/><Relationship Id="rId65" Type="http://schemas.openxmlformats.org/officeDocument/2006/relationships/slide" Target="slides/slide57.xml"/><Relationship Id="rId66" Type="http://schemas.openxmlformats.org/officeDocument/2006/relationships/slide" Target="slides/slide58.xml"/><Relationship Id="rId67" Type="http://schemas.openxmlformats.org/officeDocument/2006/relationships/slide" Target="slides/slide59.xml"/><Relationship Id="rId68" Type="http://schemas.openxmlformats.org/officeDocument/2006/relationships/slide" Target="slides/slide60.xml"/><Relationship Id="rId69" Type="http://schemas.openxmlformats.org/officeDocument/2006/relationships/slide" Target="slides/slide61.xml"/><Relationship Id="rId70" Type="http://schemas.openxmlformats.org/officeDocument/2006/relationships/slide" Target="slides/slide62.xml"/><Relationship Id="rId71" Type="http://schemas.openxmlformats.org/officeDocument/2006/relationships/slide" Target="slides/slide63.xml"/><Relationship Id="rId72" Type="http://schemas.openxmlformats.org/officeDocument/2006/relationships/slide" Target="slides/slide64.xml"/><Relationship Id="rId73" Type="http://schemas.openxmlformats.org/officeDocument/2006/relationships/slide" Target="slides/slide65.xml"/><Relationship Id="rId74" Type="http://schemas.openxmlformats.org/officeDocument/2006/relationships/slide" Target="slides/slide66.xml"/><Relationship Id="rId75" Type="http://schemas.openxmlformats.org/officeDocument/2006/relationships/slide" Target="slides/slide67.xml"/><Relationship Id="rId76" Type="http://schemas.openxmlformats.org/officeDocument/2006/relationships/slide" Target="slides/slide68.xml"/><Relationship Id="rId77" Type="http://schemas.openxmlformats.org/officeDocument/2006/relationships/slide" Target="slides/slide69.xml"/><Relationship Id="rId78" Type="http://schemas.openxmlformats.org/officeDocument/2006/relationships/slide" Target="slides/slide7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547DC3-B97A-E74F-9EAD-C8556FC9C3B3}" type="datetimeFigureOut">
              <a:rPr lang="en-US" smtClean="0"/>
              <a:t>8/29/19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AFAA17-FB81-1448-948A-CB7CE5448E06}" type="slidenum">
              <a:rPr lang="en-US" smtClean="0"/>
              <a:t>‹#›</a:t>
            </a:fld>
            <a:endParaRPr lang="en-US"/>
          </a:p>
        </p:txBody>
      </p:sp>
    </p:spTree>
    <p:extLst>
      <p:ext uri="{BB962C8B-B14F-4D97-AF65-F5344CB8AC3E}">
        <p14:creationId xmlns:p14="http://schemas.microsoft.com/office/powerpoint/2010/main" val="152920060"/>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211D1-323F-9448-B9A8-B0D72767AA32}"/>
              </a:ext>
            </a:extLst>
          </p:cNvPr>
          <p:cNvSpPr>
            <a:spLocks noGrp="1"/>
          </p:cNvSpPr>
          <p:nvPr>
            <p:ph type="ctrTitle" hasCustomPrompt="1"/>
          </p:nvPr>
        </p:nvSpPr>
        <p:spPr>
          <a:xfrm>
            <a:off x="352044" y="361950"/>
            <a:ext cx="4219956" cy="2196973"/>
          </a:xfrm>
        </p:spPr>
        <p:txBody>
          <a:bodyPr anchor="b">
            <a:noAutofit/>
          </a:bodyPr>
          <a:lstStyle>
            <a:lvl1pPr algn="l">
              <a:defRPr sz="4000" b="1" i="0">
                <a:solidFill>
                  <a:schemeClr val="bg1"/>
                </a:solidFill>
                <a:latin typeface="Arial" panose="020B0604020202020204" pitchFamily="34" charset="0"/>
                <a:cs typeface="Arial" panose="020B0604020202020204" pitchFamily="34" charset="0"/>
              </a:defRPr>
            </a:lvl1pPr>
          </a:lstStyle>
          <a:p>
            <a:r>
              <a:rPr lang="en-US" dirty="0"/>
              <a:t>Convo Title</a:t>
            </a:r>
          </a:p>
        </p:txBody>
      </p:sp>
      <p:sp>
        <p:nvSpPr>
          <p:cNvPr id="3" name="Subtitle 2">
            <a:extLst>
              <a:ext uri="{FF2B5EF4-FFF2-40B4-BE49-F238E27FC236}">
                <a16:creationId xmlns:a16="http://schemas.microsoft.com/office/drawing/2014/main" id="{F761C49B-CBFA-BC4C-8450-33E79FAB110F}"/>
              </a:ext>
            </a:extLst>
          </p:cNvPr>
          <p:cNvSpPr>
            <a:spLocks noGrp="1"/>
          </p:cNvSpPr>
          <p:nvPr>
            <p:ph type="subTitle" idx="1" hasCustomPrompt="1"/>
          </p:nvPr>
        </p:nvSpPr>
        <p:spPr>
          <a:xfrm>
            <a:off x="357890" y="2584578"/>
            <a:ext cx="4214110" cy="343027"/>
          </a:xfrm>
        </p:spPr>
        <p:txBody>
          <a:bodyPr>
            <a:noAutofit/>
          </a:bodyPr>
          <a:lstStyle>
            <a:lvl1pPr marL="0" indent="0" algn="l">
              <a:buNone/>
              <a:defRPr sz="1400" b="0" i="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TOPLINE REPORT</a:t>
            </a:r>
          </a:p>
        </p:txBody>
      </p:sp>
      <p:pic>
        <p:nvPicPr>
          <p:cNvPr id="8" name="Google Shape;14;p2">
            <a:extLst>
              <a:ext uri="{FF2B5EF4-FFF2-40B4-BE49-F238E27FC236}">
                <a16:creationId xmlns:a16="http://schemas.microsoft.com/office/drawing/2014/main" id="{8910D444-038A-6D4F-B246-D38218EF18A5}"/>
              </a:ext>
            </a:extLst>
          </p:cNvPr>
          <p:cNvPicPr preferRelativeResize="0"/>
          <p:nvPr userDrawn="1"/>
        </p:nvPicPr>
        <p:blipFill rotWithShape="1">
          <a:blip r:embed="rId2">
            <a:alphaModFix/>
          </a:blip>
          <a:srcRect l="35446"/>
          <a:stretch/>
        </p:blipFill>
        <p:spPr>
          <a:xfrm rot="-5400000">
            <a:off x="5977338" y="-682162"/>
            <a:ext cx="2484500" cy="3848825"/>
          </a:xfrm>
          <a:prstGeom prst="rect">
            <a:avLst/>
          </a:prstGeom>
          <a:noFill/>
          <a:ln>
            <a:noFill/>
          </a:ln>
        </p:spPr>
      </p:pic>
      <p:pic>
        <p:nvPicPr>
          <p:cNvPr id="14" name="Google Shape;11;p2">
            <a:extLst>
              <a:ext uri="{FF2B5EF4-FFF2-40B4-BE49-F238E27FC236}">
                <a16:creationId xmlns:a16="http://schemas.microsoft.com/office/drawing/2014/main" id="{326AF824-E206-0242-92ED-D41B3E172C10}"/>
              </a:ext>
            </a:extLst>
          </p:cNvPr>
          <p:cNvPicPr preferRelativeResize="0"/>
          <p:nvPr userDrawn="1"/>
        </p:nvPicPr>
        <p:blipFill>
          <a:blip r:embed="rId3">
            <a:alphaModFix/>
          </a:blip>
          <a:stretch>
            <a:fillRect/>
          </a:stretch>
        </p:blipFill>
        <p:spPr>
          <a:xfrm>
            <a:off x="6930149" y="4429400"/>
            <a:ext cx="1824613" cy="352150"/>
          </a:xfrm>
          <a:prstGeom prst="rect">
            <a:avLst/>
          </a:prstGeom>
          <a:noFill/>
          <a:ln>
            <a:noFill/>
          </a:ln>
        </p:spPr>
      </p:pic>
      <p:sp>
        <p:nvSpPr>
          <p:cNvPr id="17" name="Text Placeholder 16">
            <a:extLst>
              <a:ext uri="{FF2B5EF4-FFF2-40B4-BE49-F238E27FC236}">
                <a16:creationId xmlns:a16="http://schemas.microsoft.com/office/drawing/2014/main" id="{E78A08BC-2317-DA4A-A2F2-6D634AF42692}"/>
              </a:ext>
            </a:extLst>
          </p:cNvPr>
          <p:cNvSpPr>
            <a:spLocks noGrp="1"/>
          </p:cNvSpPr>
          <p:nvPr>
            <p:ph type="body" sz="quarter" idx="14" hasCustomPrompt="1"/>
          </p:nvPr>
        </p:nvSpPr>
        <p:spPr>
          <a:xfrm>
            <a:off x="352045" y="3355175"/>
            <a:ext cx="4214110" cy="771981"/>
          </a:xfrm>
        </p:spPr>
        <p:txBody>
          <a:bodyPr>
            <a:noAutofit/>
          </a:bodyPr>
          <a:lstStyle>
            <a:lvl1pPr marL="0" indent="0">
              <a:buFontTx/>
              <a:buNone/>
              <a:defRPr sz="1000">
                <a:solidFill>
                  <a:schemeClr val="bg1"/>
                </a:solidFill>
              </a:defRPr>
            </a:lvl1pPr>
          </a:lstStyle>
          <a:p>
            <a:pPr lvl="0"/>
            <a:r>
              <a:rPr lang="en-US" dirty="0"/>
              <a:t>Online 60 minutes conversation </a:t>
            </a:r>
          </a:p>
          <a:p>
            <a:pPr lvl="0"/>
            <a:r>
              <a:rPr lang="en-US" dirty="0"/>
              <a:t>~N = 237</a:t>
            </a:r>
          </a:p>
          <a:p>
            <a:pPr lvl="0"/>
            <a:r>
              <a:rPr lang="en-US" dirty="0"/>
              <a:t>Date</a:t>
            </a:r>
          </a:p>
        </p:txBody>
      </p:sp>
    </p:spTree>
    <p:extLst>
      <p:ext uri="{BB962C8B-B14F-4D97-AF65-F5344CB8AC3E}">
        <p14:creationId xmlns:p14="http://schemas.microsoft.com/office/powerpoint/2010/main" val="2060030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oll">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5F591CA-CA46-204D-A829-CA0A465C7614}"/>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4" name="Footer Placeholder 3">
            <a:extLst>
              <a:ext uri="{FF2B5EF4-FFF2-40B4-BE49-F238E27FC236}">
                <a16:creationId xmlns:a16="http://schemas.microsoft.com/office/drawing/2014/main" id="{B647C385-E78D-DC4E-A8FD-186D928C06D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6DD58F-D728-2C46-A122-9ECCEE361D07}"/>
              </a:ext>
            </a:extLst>
          </p:cNvPr>
          <p:cNvSpPr>
            <a:spLocks noGrp="1"/>
          </p:cNvSpPr>
          <p:nvPr>
            <p:ph type="sldNum" sz="quarter" idx="12"/>
          </p:nvPr>
        </p:nvSpPr>
        <p:spPr/>
        <p:txBody>
          <a:bodyPr/>
          <a:lstStyle/>
          <a:p>
            <a:fld id="{9EDAF098-F1AE-5C44-B493-2B7E426D4107}" type="slidenum">
              <a:rPr lang="en-US" smtClean="0"/>
              <a:t>‹#›</a:t>
            </a:fld>
            <a:endParaRPr lang="en-US"/>
          </a:p>
        </p:txBody>
      </p:sp>
      <p:sp>
        <p:nvSpPr>
          <p:cNvPr id="9" name="Text Placeholder 8">
            <a:extLst>
              <a:ext uri="{FF2B5EF4-FFF2-40B4-BE49-F238E27FC236}">
                <a16:creationId xmlns:a16="http://schemas.microsoft.com/office/drawing/2014/main" id="{7445100E-39F6-4F41-A139-D2A275E23689}"/>
              </a:ext>
            </a:extLst>
          </p:cNvPr>
          <p:cNvSpPr>
            <a:spLocks noGrp="1"/>
          </p:cNvSpPr>
          <p:nvPr>
            <p:ph type="body" sz="quarter" idx="13" hasCustomPrompt="1"/>
          </p:nvPr>
        </p:nvSpPr>
        <p:spPr>
          <a:xfrm>
            <a:off x="374005" y="617130"/>
            <a:ext cx="2102495" cy="4031070"/>
          </a:xfrm>
        </p:spPr>
        <p:txBody>
          <a:bodyPr>
            <a:noAutofit/>
          </a:bodyPr>
          <a:lstStyle>
            <a:lvl1pPr marL="0" indent="0">
              <a:buFontTx/>
              <a:buNone/>
              <a:defRPr sz="1400" b="1" i="0">
                <a:latin typeface="Arial" panose="020B0604020202020204" pitchFamily="34" charset="0"/>
                <a:cs typeface="Arial" panose="020B0604020202020204" pitchFamily="34" charset="0"/>
              </a:defRPr>
            </a:lvl1pPr>
          </a:lstStyle>
          <a:p>
            <a:pPr lvl="0"/>
            <a:r>
              <a:rPr lang="en-US" sz="1400" b="1" dirty="0">
                <a:latin typeface="Arial" panose="020B0604020202020204" pitchFamily="34" charset="0"/>
                <a:cs typeface="Arial" panose="020B0604020202020204" pitchFamily="34" charset="0"/>
              </a:rPr>
              <a:t>Insert a poll question here?</a:t>
            </a:r>
            <a:endParaRPr lang="en-US" dirty="0"/>
          </a:p>
        </p:txBody>
      </p:sp>
      <p:sp>
        <p:nvSpPr>
          <p:cNvPr id="12" name="Text Placeholder 11">
            <a:extLst>
              <a:ext uri="{FF2B5EF4-FFF2-40B4-BE49-F238E27FC236}">
                <a16:creationId xmlns:a16="http://schemas.microsoft.com/office/drawing/2014/main" id="{26938D5C-0757-CF42-B12C-F0DDC587E62C}"/>
              </a:ext>
            </a:extLst>
          </p:cNvPr>
          <p:cNvSpPr>
            <a:spLocks noGrp="1"/>
          </p:cNvSpPr>
          <p:nvPr>
            <p:ph type="body" sz="quarter" idx="14" hasCustomPrompt="1"/>
          </p:nvPr>
        </p:nvSpPr>
        <p:spPr>
          <a:xfrm>
            <a:off x="351771" y="361950"/>
            <a:ext cx="2124729" cy="255180"/>
          </a:xfrm>
        </p:spPr>
        <p:txBody>
          <a:bodyPr>
            <a:noAutofit/>
          </a:bodyPr>
          <a:lstStyle>
            <a:lvl1pPr marL="0" indent="0">
              <a:buFontTx/>
              <a:buNone/>
              <a:defRPr sz="1000" b="1" i="0">
                <a:solidFill>
                  <a:schemeClr val="accent1"/>
                </a:solidFill>
                <a:latin typeface="Arial" panose="020B0604020202020204" pitchFamily="34" charset="0"/>
                <a:cs typeface="Arial" panose="020B0604020202020204" pitchFamily="34" charset="0"/>
              </a:defRPr>
            </a:lvl1pPr>
          </a:lstStyle>
          <a:p>
            <a:pPr lvl="0"/>
            <a:r>
              <a:rPr lang="en-US" dirty="0"/>
              <a:t>SINGLE-SELECT POLL</a:t>
            </a:r>
          </a:p>
        </p:txBody>
      </p:sp>
      <p:sp>
        <p:nvSpPr>
          <p:cNvPr id="19" name="Table Placeholder 18">
            <a:extLst>
              <a:ext uri="{FF2B5EF4-FFF2-40B4-BE49-F238E27FC236}">
                <a16:creationId xmlns:a16="http://schemas.microsoft.com/office/drawing/2014/main" id="{69651763-0983-E04B-A99B-2AC1789298E2}"/>
              </a:ext>
            </a:extLst>
          </p:cNvPr>
          <p:cNvSpPr>
            <a:spLocks noGrp="1"/>
          </p:cNvSpPr>
          <p:nvPr>
            <p:ph type="tbl" sz="quarter" idx="15"/>
          </p:nvPr>
        </p:nvSpPr>
        <p:spPr>
          <a:xfrm>
            <a:off x="2476500" y="361950"/>
            <a:ext cx="6286500" cy="4419600"/>
          </a:xfrm>
        </p:spPr>
        <p:txBody>
          <a:bodyPr/>
          <a:lstStyle/>
          <a:p>
            <a:endParaRPr lang="en-US"/>
          </a:p>
        </p:txBody>
      </p:sp>
    </p:spTree>
    <p:extLst>
      <p:ext uri="{BB962C8B-B14F-4D97-AF65-F5344CB8AC3E}">
        <p14:creationId xmlns:p14="http://schemas.microsoft.com/office/powerpoint/2010/main" val="2948692865"/>
      </p:ext>
    </p:extLst>
  </p:cSld>
  <p:clrMapOvr>
    <a:masterClrMapping/>
  </p:clrMapOvr>
  <p:extLst>
    <p:ext uri="{DCECCB84-F9BA-43D5-87BE-67443E8EF086}">
      <p15:sldGuideLst xmlns:p15="http://schemas.microsoft.com/office/powerpoint/2012/main">
        <p15:guide id="1" pos="1560">
          <p15:clr>
            <a:srgbClr val="FBAE40"/>
          </p15:clr>
        </p15:guide>
        <p15:guide id="2" pos="420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63112D6-681D-6B4C-BFF9-F5B20521889F}"/>
              </a:ext>
            </a:extLst>
          </p:cNvPr>
          <p:cNvSpPr/>
          <p:nvPr userDrawn="1"/>
        </p:nvSpPr>
        <p:spPr>
          <a:xfrm>
            <a:off x="6019800" y="0"/>
            <a:ext cx="3124200" cy="51435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A75A1F-08D1-9B4A-9D08-98E271D64B2C}"/>
              </a:ext>
            </a:extLst>
          </p:cNvPr>
          <p:cNvSpPr>
            <a:spLocks noGrp="1"/>
          </p:cNvSpPr>
          <p:nvPr>
            <p:ph type="title" hasCustomPrompt="1"/>
          </p:nvPr>
        </p:nvSpPr>
        <p:spPr>
          <a:xfrm>
            <a:off x="342900" y="368300"/>
            <a:ext cx="2853691" cy="2203450"/>
          </a:xfrm>
        </p:spPr>
        <p:txBody>
          <a:bodyPr anchor="t"/>
          <a:lstStyle>
            <a:lvl1pPr>
              <a:defRPr sz="3200" b="1" i="0">
                <a:latin typeface="Arial" panose="020B0604020202020204" pitchFamily="34" charset="0"/>
                <a:cs typeface="Arial" panose="020B0604020202020204" pitchFamily="34" charset="0"/>
              </a:defRPr>
            </a:lvl1pPr>
          </a:lstStyle>
          <a:p>
            <a:r>
              <a:rPr lang="en-US" dirty="0"/>
              <a:t>Image/</a:t>
            </a:r>
            <a:br>
              <a:rPr lang="en-US" dirty="0"/>
            </a:br>
            <a:r>
              <a:rPr lang="en-US" dirty="0" err="1"/>
              <a:t>Concpet</a:t>
            </a:r>
            <a:r>
              <a:rPr lang="en-US" dirty="0"/>
              <a:t> A</a:t>
            </a:r>
          </a:p>
        </p:txBody>
      </p:sp>
      <p:sp>
        <p:nvSpPr>
          <p:cNvPr id="3" name="Picture Placeholder 2">
            <a:extLst>
              <a:ext uri="{FF2B5EF4-FFF2-40B4-BE49-F238E27FC236}">
                <a16:creationId xmlns:a16="http://schemas.microsoft.com/office/drawing/2014/main" id="{A05A5CB5-C53A-9A4F-AE41-3AE7402745B5}"/>
              </a:ext>
            </a:extLst>
          </p:cNvPr>
          <p:cNvSpPr>
            <a:spLocks noGrp="1"/>
          </p:cNvSpPr>
          <p:nvPr>
            <p:ph type="pic" idx="1"/>
          </p:nvPr>
        </p:nvSpPr>
        <p:spPr>
          <a:xfrm>
            <a:off x="3483864" y="361950"/>
            <a:ext cx="5279136" cy="44195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5" name="Date Placeholder 4">
            <a:extLst>
              <a:ext uri="{FF2B5EF4-FFF2-40B4-BE49-F238E27FC236}">
                <a16:creationId xmlns:a16="http://schemas.microsoft.com/office/drawing/2014/main" id="{4ACC7A8C-EC79-FD4E-920B-3E7ED0703A77}"/>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6" name="Footer Placeholder 5">
            <a:extLst>
              <a:ext uri="{FF2B5EF4-FFF2-40B4-BE49-F238E27FC236}">
                <a16:creationId xmlns:a16="http://schemas.microsoft.com/office/drawing/2014/main" id="{3A0DF3D6-536B-594E-8AC4-089FF6B57B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BBC7BC-11E2-3241-BC97-F540C9746ECA}"/>
              </a:ext>
            </a:extLst>
          </p:cNvPr>
          <p:cNvSpPr>
            <a:spLocks noGrp="1"/>
          </p:cNvSpPr>
          <p:nvPr>
            <p:ph type="sldNum" sz="quarter" idx="12"/>
          </p:nvPr>
        </p:nvSpPr>
        <p:spPr/>
        <p:txBody>
          <a:bodyPr/>
          <a:lstStyle/>
          <a:p>
            <a:fld id="{9EDAF098-F1AE-5C44-B493-2B7E426D4107}" type="slidenum">
              <a:rPr lang="en-US" smtClean="0"/>
              <a:t>‹#›</a:t>
            </a:fld>
            <a:endParaRPr lang="en-US"/>
          </a:p>
        </p:txBody>
      </p:sp>
    </p:spTree>
    <p:extLst>
      <p:ext uri="{BB962C8B-B14F-4D97-AF65-F5344CB8AC3E}">
        <p14:creationId xmlns:p14="http://schemas.microsoft.com/office/powerpoint/2010/main" val="15947685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boarding Poll">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0814E6BF-F097-B142-A82C-AE92A98B82C4}"/>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6" name="Footer Placeholder 5">
            <a:extLst>
              <a:ext uri="{FF2B5EF4-FFF2-40B4-BE49-F238E27FC236}">
                <a16:creationId xmlns:a16="http://schemas.microsoft.com/office/drawing/2014/main" id="{C60F8083-8F6C-1045-81B1-0310698D85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D93B47-2EEB-0D4F-BF76-94BF42112244}"/>
              </a:ext>
            </a:extLst>
          </p:cNvPr>
          <p:cNvSpPr>
            <a:spLocks noGrp="1"/>
          </p:cNvSpPr>
          <p:nvPr>
            <p:ph type="sldNum" sz="quarter" idx="12"/>
          </p:nvPr>
        </p:nvSpPr>
        <p:spPr/>
        <p:txBody>
          <a:bodyPr/>
          <a:lstStyle/>
          <a:p>
            <a:fld id="{9EDAF098-F1AE-5C44-B493-2B7E426D4107}" type="slidenum">
              <a:rPr lang="en-US" smtClean="0"/>
              <a:t>‹#›</a:t>
            </a:fld>
            <a:endParaRPr lang="en-US"/>
          </a:p>
        </p:txBody>
      </p:sp>
      <p:sp>
        <p:nvSpPr>
          <p:cNvPr id="25" name="Title 1">
            <a:extLst>
              <a:ext uri="{FF2B5EF4-FFF2-40B4-BE49-F238E27FC236}">
                <a16:creationId xmlns:a16="http://schemas.microsoft.com/office/drawing/2014/main" id="{A021200B-29E2-614E-A46B-1985B15F6EB1}"/>
              </a:ext>
            </a:extLst>
          </p:cNvPr>
          <p:cNvSpPr>
            <a:spLocks noGrp="1"/>
          </p:cNvSpPr>
          <p:nvPr>
            <p:ph type="title" hasCustomPrompt="1"/>
          </p:nvPr>
        </p:nvSpPr>
        <p:spPr>
          <a:xfrm>
            <a:off x="342900" y="375397"/>
            <a:ext cx="4229100" cy="528032"/>
          </a:xfrm>
        </p:spPr>
        <p:txBody>
          <a:bodyPr anchor="b">
            <a:noAutofit/>
          </a:bodyPr>
          <a:lstStyle>
            <a:lvl1pPr>
              <a:defRPr sz="3200" b="1" i="0">
                <a:latin typeface="Arial" panose="020B0604020202020204" pitchFamily="34" charset="0"/>
                <a:cs typeface="Arial" panose="020B0604020202020204" pitchFamily="34" charset="0"/>
              </a:defRPr>
            </a:lvl1pPr>
          </a:lstStyle>
          <a:p>
            <a:r>
              <a:rPr lang="en-US" sz="3200" b="1" dirty="0">
                <a:latin typeface="Arial" panose="020B0604020202020204" pitchFamily="34" charset="0"/>
                <a:cs typeface="Arial" panose="020B0604020202020204" pitchFamily="34" charset="0"/>
              </a:rPr>
              <a:t>Onboarding polls</a:t>
            </a:r>
            <a:endParaRPr lang="en-US" dirty="0"/>
          </a:p>
        </p:txBody>
      </p:sp>
      <p:sp>
        <p:nvSpPr>
          <p:cNvPr id="8" name="Table Placeholder 7">
            <a:extLst>
              <a:ext uri="{FF2B5EF4-FFF2-40B4-BE49-F238E27FC236}">
                <a16:creationId xmlns:a16="http://schemas.microsoft.com/office/drawing/2014/main" id="{A02EFAC9-5AE0-C24C-B59F-DCD67CDB86FF}"/>
              </a:ext>
            </a:extLst>
          </p:cNvPr>
          <p:cNvSpPr>
            <a:spLocks noGrp="1"/>
          </p:cNvSpPr>
          <p:nvPr>
            <p:ph type="tbl" sz="quarter" idx="13"/>
          </p:nvPr>
        </p:nvSpPr>
        <p:spPr>
          <a:xfrm>
            <a:off x="342900" y="1185862"/>
            <a:ext cx="2569633" cy="3409287"/>
          </a:xfrm>
        </p:spPr>
        <p:txBody>
          <a:bodyPr/>
          <a:lstStyle/>
          <a:p>
            <a:endParaRPr lang="en-US"/>
          </a:p>
        </p:txBody>
      </p:sp>
      <p:sp>
        <p:nvSpPr>
          <p:cNvPr id="22" name="Table Placeholder 7">
            <a:extLst>
              <a:ext uri="{FF2B5EF4-FFF2-40B4-BE49-F238E27FC236}">
                <a16:creationId xmlns:a16="http://schemas.microsoft.com/office/drawing/2014/main" id="{FA71D332-A2DE-5C49-9A21-FA61B7FC9E6D}"/>
              </a:ext>
            </a:extLst>
          </p:cNvPr>
          <p:cNvSpPr>
            <a:spLocks noGrp="1"/>
          </p:cNvSpPr>
          <p:nvPr>
            <p:ph type="tbl" sz="quarter" idx="14"/>
          </p:nvPr>
        </p:nvSpPr>
        <p:spPr>
          <a:xfrm>
            <a:off x="3278717" y="1185862"/>
            <a:ext cx="2569633" cy="3409287"/>
          </a:xfrm>
        </p:spPr>
        <p:txBody>
          <a:bodyPr/>
          <a:lstStyle/>
          <a:p>
            <a:endParaRPr lang="en-US"/>
          </a:p>
        </p:txBody>
      </p:sp>
      <p:sp>
        <p:nvSpPr>
          <p:cNvPr id="26" name="Table Placeholder 7">
            <a:extLst>
              <a:ext uri="{FF2B5EF4-FFF2-40B4-BE49-F238E27FC236}">
                <a16:creationId xmlns:a16="http://schemas.microsoft.com/office/drawing/2014/main" id="{B0F384A6-3591-2745-9DC5-21D2AA27AE6B}"/>
              </a:ext>
            </a:extLst>
          </p:cNvPr>
          <p:cNvSpPr>
            <a:spLocks noGrp="1"/>
          </p:cNvSpPr>
          <p:nvPr>
            <p:ph type="tbl" sz="quarter" idx="15"/>
          </p:nvPr>
        </p:nvSpPr>
        <p:spPr>
          <a:xfrm>
            <a:off x="6214534" y="1185862"/>
            <a:ext cx="2569633" cy="3409287"/>
          </a:xfrm>
        </p:spPr>
        <p:txBody>
          <a:bodyPr/>
          <a:lstStyle/>
          <a:p>
            <a:endParaRPr lang="en-US"/>
          </a:p>
        </p:txBody>
      </p:sp>
    </p:spTree>
    <p:extLst>
      <p:ext uri="{BB962C8B-B14F-4D97-AF65-F5344CB8AC3E}">
        <p14:creationId xmlns:p14="http://schemas.microsoft.com/office/powerpoint/2010/main" val="2873754083"/>
      </p:ext>
    </p:extLst>
  </p:cSld>
  <p:clrMapOvr>
    <a:masterClrMapping/>
  </p:clrMapOvr>
  <p:extLst>
    <p:ext uri="{DCECCB84-F9BA-43D5-87BE-67443E8EF086}">
      <p15:sldGuideLst xmlns:p15="http://schemas.microsoft.com/office/powerpoint/2012/main">
        <p15:guide id="1" pos="2016">
          <p15:clr>
            <a:srgbClr val="FBAE40"/>
          </p15:clr>
        </p15:guide>
        <p15:guide id="2" pos="3768">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ppendix">
    <p:spTree>
      <p:nvGrpSpPr>
        <p:cNvPr id="1" name=""/>
        <p:cNvGrpSpPr/>
        <p:nvPr/>
      </p:nvGrpSpPr>
      <p:grpSpPr>
        <a:xfrm>
          <a:off x="0" y="0"/>
          <a:ext cx="0" cy="0"/>
          <a:chOff x="0" y="0"/>
          <a:chExt cx="0" cy="0"/>
        </a:xfrm>
      </p:grpSpPr>
      <p:pic>
        <p:nvPicPr>
          <p:cNvPr id="13" name="Google Shape;77;p9">
            <a:extLst>
              <a:ext uri="{FF2B5EF4-FFF2-40B4-BE49-F238E27FC236}">
                <a16:creationId xmlns:a16="http://schemas.microsoft.com/office/drawing/2014/main" id="{E3AA4D72-22E6-474F-A851-C230ABCFEFE4}"/>
              </a:ext>
            </a:extLst>
          </p:cNvPr>
          <p:cNvPicPr preferRelativeResize="0"/>
          <p:nvPr userDrawn="1"/>
        </p:nvPicPr>
        <p:blipFill>
          <a:blip r:embed="rId2">
            <a:alphaModFix/>
          </a:blip>
          <a:stretch>
            <a:fillRect/>
          </a:stretch>
        </p:blipFill>
        <p:spPr>
          <a:xfrm>
            <a:off x="-131289" y="2400294"/>
            <a:ext cx="2808000" cy="2866978"/>
          </a:xfrm>
          <a:prstGeom prst="rect">
            <a:avLst/>
          </a:prstGeom>
          <a:noFill/>
          <a:ln>
            <a:noFill/>
          </a:ln>
        </p:spPr>
      </p:pic>
      <p:sp>
        <p:nvSpPr>
          <p:cNvPr id="11" name="Google Shape;69;p9">
            <a:extLst>
              <a:ext uri="{FF2B5EF4-FFF2-40B4-BE49-F238E27FC236}">
                <a16:creationId xmlns:a16="http://schemas.microsoft.com/office/drawing/2014/main" id="{C9765E20-4DD5-054B-81C8-4EB4A1328B1D}"/>
              </a:ext>
            </a:extLst>
          </p:cNvPr>
          <p:cNvSpPr/>
          <p:nvPr userDrawn="1"/>
        </p:nvSpPr>
        <p:spPr>
          <a:xfrm>
            <a:off x="3028950" y="0"/>
            <a:ext cx="6115800" cy="4781550"/>
          </a:xfrm>
          <a:prstGeom prst="rect">
            <a:avLst/>
          </a:prstGeom>
          <a:solidFill>
            <a:srgbClr val="BDF5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Title 1">
            <a:extLst>
              <a:ext uri="{FF2B5EF4-FFF2-40B4-BE49-F238E27FC236}">
                <a16:creationId xmlns:a16="http://schemas.microsoft.com/office/drawing/2014/main" id="{31A75A1F-08D1-9B4A-9D08-98E271D64B2C}"/>
              </a:ext>
            </a:extLst>
          </p:cNvPr>
          <p:cNvSpPr>
            <a:spLocks noGrp="1"/>
          </p:cNvSpPr>
          <p:nvPr>
            <p:ph type="title" hasCustomPrompt="1"/>
          </p:nvPr>
        </p:nvSpPr>
        <p:spPr>
          <a:xfrm>
            <a:off x="374005" y="130616"/>
            <a:ext cx="2788295" cy="1092795"/>
          </a:xfrm>
        </p:spPr>
        <p:txBody>
          <a:bodyPr anchor="b"/>
          <a:lstStyle>
            <a:lvl1pPr>
              <a:defRPr sz="3200" b="1" i="0">
                <a:latin typeface="Arial" panose="020B0604020202020204" pitchFamily="34" charset="0"/>
                <a:cs typeface="Arial" panose="020B0604020202020204" pitchFamily="34" charset="0"/>
              </a:defRPr>
            </a:lvl1pPr>
          </a:lstStyle>
          <a:p>
            <a:r>
              <a:rPr lang="en-US" sz="3200" b="1" dirty="0">
                <a:latin typeface="Arial" panose="020B0604020202020204" pitchFamily="34" charset="0"/>
                <a:cs typeface="Arial" panose="020B0604020202020204" pitchFamily="34" charset="0"/>
              </a:rPr>
              <a:t>Appendix</a:t>
            </a:r>
          </a:p>
        </p:txBody>
      </p:sp>
      <p:sp>
        <p:nvSpPr>
          <p:cNvPr id="5" name="Date Placeholder 4">
            <a:extLst>
              <a:ext uri="{FF2B5EF4-FFF2-40B4-BE49-F238E27FC236}">
                <a16:creationId xmlns:a16="http://schemas.microsoft.com/office/drawing/2014/main" id="{4ACC7A8C-EC79-FD4E-920B-3E7ED0703A77}"/>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6" name="Footer Placeholder 5">
            <a:extLst>
              <a:ext uri="{FF2B5EF4-FFF2-40B4-BE49-F238E27FC236}">
                <a16:creationId xmlns:a16="http://schemas.microsoft.com/office/drawing/2014/main" id="{3A0DF3D6-536B-594E-8AC4-089FF6B57B0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7BBC7BC-11E2-3241-BC97-F540C9746ECA}"/>
              </a:ext>
            </a:extLst>
          </p:cNvPr>
          <p:cNvSpPr>
            <a:spLocks noGrp="1"/>
          </p:cNvSpPr>
          <p:nvPr>
            <p:ph type="sldNum" sz="quarter" idx="12"/>
          </p:nvPr>
        </p:nvSpPr>
        <p:spPr/>
        <p:txBody>
          <a:bodyPr/>
          <a:lstStyle/>
          <a:p>
            <a:fld id="{9EDAF098-F1AE-5C44-B493-2B7E426D4107}" type="slidenum">
              <a:rPr lang="en-US" smtClean="0"/>
              <a:t>‹#›</a:t>
            </a:fld>
            <a:endParaRPr lang="en-US"/>
          </a:p>
        </p:txBody>
      </p:sp>
      <p:sp>
        <p:nvSpPr>
          <p:cNvPr id="8" name="Content Placeholder 5">
            <a:extLst>
              <a:ext uri="{FF2B5EF4-FFF2-40B4-BE49-F238E27FC236}">
                <a16:creationId xmlns:a16="http://schemas.microsoft.com/office/drawing/2014/main" id="{4F4CFC11-49E7-6D43-8B4A-322AE746D8B3}"/>
              </a:ext>
            </a:extLst>
          </p:cNvPr>
          <p:cNvSpPr txBox="1">
            <a:spLocks/>
          </p:cNvSpPr>
          <p:nvPr userDrawn="1"/>
        </p:nvSpPr>
        <p:spPr>
          <a:xfrm>
            <a:off x="3162300" y="734935"/>
            <a:ext cx="2415540" cy="366701"/>
          </a:xfrm>
          <a:prstGeom prst="rect">
            <a:avLst/>
          </a:prstGeom>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sz="1400" b="1" dirty="0">
                <a:latin typeface="Arial" panose="020B0604020202020204" pitchFamily="34" charset="0"/>
                <a:cs typeface="Arial" panose="020B0604020202020204" pitchFamily="34" charset="0"/>
              </a:rPr>
              <a:t>Methodology</a:t>
            </a:r>
          </a:p>
        </p:txBody>
      </p:sp>
      <p:sp>
        <p:nvSpPr>
          <p:cNvPr id="9" name="Content Placeholder 5">
            <a:extLst>
              <a:ext uri="{FF2B5EF4-FFF2-40B4-BE49-F238E27FC236}">
                <a16:creationId xmlns:a16="http://schemas.microsoft.com/office/drawing/2014/main" id="{07A3A9E1-278F-624C-BE23-78372188ED14}"/>
              </a:ext>
            </a:extLst>
          </p:cNvPr>
          <p:cNvSpPr txBox="1">
            <a:spLocks/>
          </p:cNvSpPr>
          <p:nvPr userDrawn="1"/>
        </p:nvSpPr>
        <p:spPr>
          <a:xfrm>
            <a:off x="3162300" y="2843042"/>
            <a:ext cx="2415540" cy="366701"/>
          </a:xfrm>
          <a:prstGeom prst="rect">
            <a:avLst/>
          </a:prstGeom>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Representative Subset</a:t>
            </a:r>
          </a:p>
        </p:txBody>
      </p:sp>
      <p:sp>
        <p:nvSpPr>
          <p:cNvPr id="10" name="Text Placeholder 6">
            <a:extLst>
              <a:ext uri="{FF2B5EF4-FFF2-40B4-BE49-F238E27FC236}">
                <a16:creationId xmlns:a16="http://schemas.microsoft.com/office/drawing/2014/main" id="{5AAB4A87-8343-EE4D-8560-E88FD1734827}"/>
              </a:ext>
            </a:extLst>
          </p:cNvPr>
          <p:cNvSpPr>
            <a:spLocks noGrp="1"/>
          </p:cNvSpPr>
          <p:nvPr>
            <p:ph type="body" sz="quarter" idx="14" hasCustomPrompt="1"/>
          </p:nvPr>
        </p:nvSpPr>
        <p:spPr>
          <a:xfrm>
            <a:off x="3174494" y="1096520"/>
            <a:ext cx="5606272" cy="1563787"/>
          </a:xfrm>
        </p:spPr>
        <p:txBody>
          <a:bodyPr/>
          <a:lstStyle>
            <a:lvl1pPr marL="0" indent="0">
              <a:lnSpc>
                <a:spcPct val="100000"/>
              </a:lnSpc>
              <a:buFontTx/>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err="1"/>
              <a:t>Remesh</a:t>
            </a:r>
            <a:r>
              <a:rPr lang="en-US" dirty="0"/>
              <a:t> ran a 60-minute live virtual focus group with ~220 participants on at 5:00PM EDT on June 18, 2019.</a:t>
            </a:r>
          </a:p>
          <a:p>
            <a:pPr lvl="0"/>
            <a:r>
              <a:rPr lang="en-US" dirty="0"/>
              <a:t>Participants were recruited from online vendor partners. Participants were asked approximately 10 closed-poll 52 open-ended questions. Conversation data can be accessed at https://</a:t>
            </a:r>
            <a:r>
              <a:rPr lang="en-US" dirty="0" err="1"/>
              <a:t>remesh.chat</a:t>
            </a:r>
            <a:r>
              <a:rPr lang="en-US" dirty="0"/>
              <a:t>/r/</a:t>
            </a:r>
            <a:r>
              <a:rPr lang="en-US" dirty="0" err="1"/>
              <a:t>pqyn</a:t>
            </a:r>
            <a:r>
              <a:rPr lang="en-US" dirty="0"/>
              <a:t>.</a:t>
            </a:r>
          </a:p>
        </p:txBody>
      </p:sp>
      <p:sp>
        <p:nvSpPr>
          <p:cNvPr id="12" name="Text Placeholder 6">
            <a:extLst>
              <a:ext uri="{FF2B5EF4-FFF2-40B4-BE49-F238E27FC236}">
                <a16:creationId xmlns:a16="http://schemas.microsoft.com/office/drawing/2014/main" id="{A780B82D-E6AB-E14A-8181-E209A84C002D}"/>
              </a:ext>
            </a:extLst>
          </p:cNvPr>
          <p:cNvSpPr>
            <a:spLocks noGrp="1"/>
          </p:cNvSpPr>
          <p:nvPr>
            <p:ph type="body" sz="quarter" idx="15" hasCustomPrompt="1"/>
          </p:nvPr>
        </p:nvSpPr>
        <p:spPr>
          <a:xfrm>
            <a:off x="3168920" y="3230842"/>
            <a:ext cx="5606272" cy="1307183"/>
          </a:xfrm>
        </p:spPr>
        <p:txBody>
          <a:bodyPr/>
          <a:lstStyle>
            <a:lvl1pPr marL="0" indent="0">
              <a:lnSpc>
                <a:spcPct val="100000"/>
              </a:lnSpc>
              <a:buFontTx/>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A paragraph to explain Methodology </a:t>
            </a:r>
          </a:p>
        </p:txBody>
      </p:sp>
    </p:spTree>
    <p:extLst>
      <p:ext uri="{BB962C8B-B14F-4D97-AF65-F5344CB8AC3E}">
        <p14:creationId xmlns:p14="http://schemas.microsoft.com/office/powerpoint/2010/main" val="3503621504"/>
      </p:ext>
    </p:extLst>
  </p:cSld>
  <p:clrMapOvr>
    <a:masterClrMapping/>
  </p:clrMapOvr>
  <p:extLst>
    <p:ext uri="{DCECCB84-F9BA-43D5-87BE-67443E8EF086}">
      <p15:sldGuideLst xmlns:p15="http://schemas.microsoft.com/office/powerpoint/2012/main">
        <p15:guide id="1" pos="1992">
          <p15:clr>
            <a:srgbClr val="FBAE40"/>
          </p15:clr>
        </p15:guide>
        <p15:guide id="2" pos="3768" userDrawn="1">
          <p15:clr>
            <a:srgbClr val="FBAE40"/>
          </p15:clr>
        </p15:guide>
        <p15:guide id="3" orient="horz" pos="68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E381660C-9614-D141-A56B-3A4F01808EE4}"/>
              </a:ext>
            </a:extLst>
          </p:cNvPr>
          <p:cNvSpPr/>
          <p:nvPr userDrawn="1"/>
        </p:nvSpPr>
        <p:spPr>
          <a:xfrm>
            <a:off x="-3407454" y="2039354"/>
            <a:ext cx="6814907" cy="681490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a:extLst>
              <a:ext uri="{FF2B5EF4-FFF2-40B4-BE49-F238E27FC236}">
                <a16:creationId xmlns:a16="http://schemas.microsoft.com/office/drawing/2014/main" id="{D196705E-B0BE-9247-BE28-D1E32E736960}"/>
              </a:ext>
            </a:extLst>
          </p:cNvPr>
          <p:cNvSpPr>
            <a:spLocks noGrp="1"/>
          </p:cNvSpPr>
          <p:nvPr>
            <p:ph type="dt" sz="half" idx="10"/>
          </p:nvPr>
        </p:nvSpPr>
        <p:spPr>
          <a:xfrm>
            <a:off x="374005" y="4795399"/>
            <a:ext cx="2057400" cy="274637"/>
          </a:xfrm>
        </p:spPr>
        <p:txBody>
          <a:bodyPr/>
          <a:lstStyle/>
          <a:p>
            <a:fld id="{F5AB9AAA-FCFF-A447-AC57-59F03879B500}" type="datetimeFigureOut">
              <a:rPr lang="en-US" smtClean="0"/>
              <a:t>8/29/19</a:t>
            </a:fld>
            <a:endParaRPr lang="en-US" dirty="0"/>
          </a:p>
        </p:txBody>
      </p:sp>
      <p:sp>
        <p:nvSpPr>
          <p:cNvPr id="6" name="Footer Placeholder 5">
            <a:extLst>
              <a:ext uri="{FF2B5EF4-FFF2-40B4-BE49-F238E27FC236}">
                <a16:creationId xmlns:a16="http://schemas.microsoft.com/office/drawing/2014/main" id="{A1EC04D3-DDF0-A545-855A-58B9B6EA8905}"/>
              </a:ext>
            </a:extLst>
          </p:cNvPr>
          <p:cNvSpPr>
            <a:spLocks noGrp="1"/>
          </p:cNvSpPr>
          <p:nvPr>
            <p:ph type="ftr" sz="quarter" idx="11"/>
          </p:nvPr>
        </p:nvSpPr>
        <p:spPr/>
        <p:txBody>
          <a:bodyPr/>
          <a:lstStyle/>
          <a:p>
            <a:endParaRPr lang="en-US" dirty="0"/>
          </a:p>
        </p:txBody>
      </p:sp>
      <p:sp>
        <p:nvSpPr>
          <p:cNvPr id="29" name="Title 1">
            <a:extLst>
              <a:ext uri="{FF2B5EF4-FFF2-40B4-BE49-F238E27FC236}">
                <a16:creationId xmlns:a16="http://schemas.microsoft.com/office/drawing/2014/main" id="{1A9DF0F6-F958-3043-BC31-8923E0B84C55}"/>
              </a:ext>
            </a:extLst>
          </p:cNvPr>
          <p:cNvSpPr txBox="1">
            <a:spLocks/>
          </p:cNvSpPr>
          <p:nvPr userDrawn="1"/>
        </p:nvSpPr>
        <p:spPr>
          <a:xfrm>
            <a:off x="342900" y="361949"/>
            <a:ext cx="4229100" cy="126453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400" b="1" dirty="0">
                <a:latin typeface="Arial" panose="020B0604020202020204" pitchFamily="34" charset="0"/>
                <a:cs typeface="Arial" panose="020B0604020202020204" pitchFamily="34" charset="0"/>
              </a:rPr>
              <a:t>Contents</a:t>
            </a:r>
          </a:p>
        </p:txBody>
      </p:sp>
      <p:sp>
        <p:nvSpPr>
          <p:cNvPr id="30" name="Content Placeholder 5">
            <a:extLst>
              <a:ext uri="{FF2B5EF4-FFF2-40B4-BE49-F238E27FC236}">
                <a16:creationId xmlns:a16="http://schemas.microsoft.com/office/drawing/2014/main" id="{2202919F-3FDB-7E4C-AE56-5C63B921D548}"/>
              </a:ext>
            </a:extLst>
          </p:cNvPr>
          <p:cNvSpPr txBox="1">
            <a:spLocks/>
          </p:cNvSpPr>
          <p:nvPr userDrawn="1"/>
        </p:nvSpPr>
        <p:spPr>
          <a:xfrm>
            <a:off x="4572000" y="739085"/>
            <a:ext cx="2415540" cy="366701"/>
          </a:xfrm>
          <a:prstGeom prst="rect">
            <a:avLst/>
          </a:prstGeom>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Objective</a:t>
            </a:r>
          </a:p>
        </p:txBody>
      </p:sp>
      <p:sp>
        <p:nvSpPr>
          <p:cNvPr id="31" name="Content Placeholder 5">
            <a:extLst>
              <a:ext uri="{FF2B5EF4-FFF2-40B4-BE49-F238E27FC236}">
                <a16:creationId xmlns:a16="http://schemas.microsoft.com/office/drawing/2014/main" id="{1D1D407C-3DC3-1C46-9C8A-ED4DE371F3A6}"/>
              </a:ext>
            </a:extLst>
          </p:cNvPr>
          <p:cNvSpPr txBox="1">
            <a:spLocks/>
          </p:cNvSpPr>
          <p:nvPr userDrawn="1"/>
        </p:nvSpPr>
        <p:spPr>
          <a:xfrm>
            <a:off x="4572000" y="1398811"/>
            <a:ext cx="2415540" cy="366701"/>
          </a:xfrm>
          <a:prstGeom prst="rect">
            <a:avLst/>
          </a:prstGeom>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Key Segments</a:t>
            </a:r>
          </a:p>
        </p:txBody>
      </p:sp>
      <p:sp>
        <p:nvSpPr>
          <p:cNvPr id="32" name="Content Placeholder 5">
            <a:extLst>
              <a:ext uri="{FF2B5EF4-FFF2-40B4-BE49-F238E27FC236}">
                <a16:creationId xmlns:a16="http://schemas.microsoft.com/office/drawing/2014/main" id="{D9F7B7C6-4974-A844-AFC3-5066D40E1840}"/>
              </a:ext>
            </a:extLst>
          </p:cNvPr>
          <p:cNvSpPr txBox="1">
            <a:spLocks/>
          </p:cNvSpPr>
          <p:nvPr userDrawn="1"/>
        </p:nvSpPr>
        <p:spPr>
          <a:xfrm>
            <a:off x="4572000" y="2058537"/>
            <a:ext cx="2415540" cy="366701"/>
          </a:xfrm>
          <a:prstGeom prst="rect">
            <a:avLst/>
          </a:prstGeom>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Summary of data</a:t>
            </a:r>
          </a:p>
        </p:txBody>
      </p:sp>
      <p:sp>
        <p:nvSpPr>
          <p:cNvPr id="33" name="Content Placeholder 5">
            <a:extLst>
              <a:ext uri="{FF2B5EF4-FFF2-40B4-BE49-F238E27FC236}">
                <a16:creationId xmlns:a16="http://schemas.microsoft.com/office/drawing/2014/main" id="{A453B9C7-3A4F-0F44-98F5-79924514580B}"/>
              </a:ext>
            </a:extLst>
          </p:cNvPr>
          <p:cNvSpPr txBox="1">
            <a:spLocks/>
          </p:cNvSpPr>
          <p:nvPr userDrawn="1"/>
        </p:nvSpPr>
        <p:spPr>
          <a:xfrm>
            <a:off x="4572000" y="2718263"/>
            <a:ext cx="2415540" cy="366701"/>
          </a:xfrm>
          <a:prstGeom prst="rect">
            <a:avLst/>
          </a:prstGeom>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Conversation data </a:t>
            </a:r>
          </a:p>
        </p:txBody>
      </p:sp>
      <p:sp>
        <p:nvSpPr>
          <p:cNvPr id="34" name="Content Placeholder 5">
            <a:extLst>
              <a:ext uri="{FF2B5EF4-FFF2-40B4-BE49-F238E27FC236}">
                <a16:creationId xmlns:a16="http://schemas.microsoft.com/office/drawing/2014/main" id="{2F55088B-A2FE-B84A-A63E-6207C922F463}"/>
              </a:ext>
            </a:extLst>
          </p:cNvPr>
          <p:cNvSpPr txBox="1">
            <a:spLocks/>
          </p:cNvSpPr>
          <p:nvPr userDrawn="1"/>
        </p:nvSpPr>
        <p:spPr>
          <a:xfrm>
            <a:off x="4572000" y="3377989"/>
            <a:ext cx="2415540" cy="366701"/>
          </a:xfrm>
          <a:prstGeom prst="rect">
            <a:avLst/>
          </a:prstGeom>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Demographics </a:t>
            </a:r>
          </a:p>
        </p:txBody>
      </p:sp>
      <p:sp>
        <p:nvSpPr>
          <p:cNvPr id="35" name="Content Placeholder 5">
            <a:extLst>
              <a:ext uri="{FF2B5EF4-FFF2-40B4-BE49-F238E27FC236}">
                <a16:creationId xmlns:a16="http://schemas.microsoft.com/office/drawing/2014/main" id="{771F5657-656E-7740-9C09-ACE12BE5E9A3}"/>
              </a:ext>
            </a:extLst>
          </p:cNvPr>
          <p:cNvSpPr txBox="1">
            <a:spLocks/>
          </p:cNvSpPr>
          <p:nvPr userDrawn="1"/>
        </p:nvSpPr>
        <p:spPr>
          <a:xfrm>
            <a:off x="4572000" y="4037714"/>
            <a:ext cx="2415540" cy="366701"/>
          </a:xfrm>
          <a:prstGeom prst="rect">
            <a:avLst/>
          </a:prstGeom>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Appendix</a:t>
            </a:r>
          </a:p>
        </p:txBody>
      </p:sp>
      <p:sp>
        <p:nvSpPr>
          <p:cNvPr id="37" name="Text Placeholder 36">
            <a:extLst>
              <a:ext uri="{FF2B5EF4-FFF2-40B4-BE49-F238E27FC236}">
                <a16:creationId xmlns:a16="http://schemas.microsoft.com/office/drawing/2014/main" id="{75749921-55FB-3B49-A95F-53F4990B4A11}"/>
              </a:ext>
            </a:extLst>
          </p:cNvPr>
          <p:cNvSpPr>
            <a:spLocks noGrp="1"/>
          </p:cNvSpPr>
          <p:nvPr>
            <p:ph type="body" sz="quarter" idx="13" hasCustomPrompt="1"/>
          </p:nvPr>
        </p:nvSpPr>
        <p:spPr>
          <a:xfrm>
            <a:off x="6987540" y="785117"/>
            <a:ext cx="1778156" cy="274637"/>
          </a:xfrm>
        </p:spPr>
        <p:txBody>
          <a:bodyPr anchor="ctr">
            <a:noAutofit/>
          </a:bodyPr>
          <a:lstStyle>
            <a:lvl1pPr marL="0" indent="0" algn="r">
              <a:buFontTx/>
              <a:buNone/>
              <a:defRPr sz="1400"/>
            </a:lvl1pPr>
            <a:lvl5pPr marL="1828800" indent="0">
              <a:buFontTx/>
              <a:buNone/>
              <a:defRPr/>
            </a:lvl5pPr>
          </a:lstStyle>
          <a:p>
            <a:pPr algn="r"/>
            <a:r>
              <a:rPr lang="en-US" b="0" dirty="0"/>
              <a:t>01 – 05 </a:t>
            </a:r>
          </a:p>
        </p:txBody>
      </p:sp>
      <p:sp>
        <p:nvSpPr>
          <p:cNvPr id="38" name="Text Placeholder 36">
            <a:extLst>
              <a:ext uri="{FF2B5EF4-FFF2-40B4-BE49-F238E27FC236}">
                <a16:creationId xmlns:a16="http://schemas.microsoft.com/office/drawing/2014/main" id="{2B5A01E8-1837-4145-B9C8-630AFBFEC887}"/>
              </a:ext>
            </a:extLst>
          </p:cNvPr>
          <p:cNvSpPr>
            <a:spLocks noGrp="1"/>
          </p:cNvSpPr>
          <p:nvPr>
            <p:ph type="body" sz="quarter" idx="14" hasCustomPrompt="1"/>
          </p:nvPr>
        </p:nvSpPr>
        <p:spPr>
          <a:xfrm>
            <a:off x="6987540" y="1444843"/>
            <a:ext cx="1778156" cy="274637"/>
          </a:xfrm>
        </p:spPr>
        <p:txBody>
          <a:bodyPr anchor="ctr">
            <a:noAutofit/>
          </a:bodyPr>
          <a:lstStyle>
            <a:lvl1pPr marL="0" indent="0" algn="r">
              <a:buFontTx/>
              <a:buNone/>
              <a:defRPr sz="1400"/>
            </a:lvl1pPr>
            <a:lvl5pPr marL="1828800" indent="0">
              <a:buFontTx/>
              <a:buNone/>
              <a:defRPr/>
            </a:lvl5pPr>
          </a:lstStyle>
          <a:p>
            <a:pPr algn="r"/>
            <a:r>
              <a:rPr lang="en-US" b="0" dirty="0"/>
              <a:t>01 – 05 </a:t>
            </a:r>
          </a:p>
        </p:txBody>
      </p:sp>
      <p:sp>
        <p:nvSpPr>
          <p:cNvPr id="40" name="Text Placeholder 36">
            <a:extLst>
              <a:ext uri="{FF2B5EF4-FFF2-40B4-BE49-F238E27FC236}">
                <a16:creationId xmlns:a16="http://schemas.microsoft.com/office/drawing/2014/main" id="{5C33A9B0-E015-F34C-902C-1214712D7613}"/>
              </a:ext>
            </a:extLst>
          </p:cNvPr>
          <p:cNvSpPr>
            <a:spLocks noGrp="1"/>
          </p:cNvSpPr>
          <p:nvPr>
            <p:ph type="body" sz="quarter" idx="15" hasCustomPrompt="1"/>
          </p:nvPr>
        </p:nvSpPr>
        <p:spPr>
          <a:xfrm>
            <a:off x="6987540" y="2104569"/>
            <a:ext cx="1778156" cy="274637"/>
          </a:xfrm>
        </p:spPr>
        <p:txBody>
          <a:bodyPr anchor="ctr">
            <a:noAutofit/>
          </a:bodyPr>
          <a:lstStyle>
            <a:lvl1pPr marL="0" indent="0" algn="r">
              <a:buFontTx/>
              <a:buNone/>
              <a:defRPr sz="1400"/>
            </a:lvl1pPr>
            <a:lvl5pPr marL="1828800" indent="0">
              <a:buFontTx/>
              <a:buNone/>
              <a:defRPr/>
            </a:lvl5pPr>
          </a:lstStyle>
          <a:p>
            <a:pPr algn="r"/>
            <a:r>
              <a:rPr lang="en-US" b="0" dirty="0"/>
              <a:t>01 – 05 </a:t>
            </a:r>
          </a:p>
        </p:txBody>
      </p:sp>
      <p:sp>
        <p:nvSpPr>
          <p:cNvPr id="41" name="Text Placeholder 36">
            <a:extLst>
              <a:ext uri="{FF2B5EF4-FFF2-40B4-BE49-F238E27FC236}">
                <a16:creationId xmlns:a16="http://schemas.microsoft.com/office/drawing/2014/main" id="{7A4D33F6-B56D-E447-B9C7-4C8DEC2C6209}"/>
              </a:ext>
            </a:extLst>
          </p:cNvPr>
          <p:cNvSpPr>
            <a:spLocks noGrp="1"/>
          </p:cNvSpPr>
          <p:nvPr>
            <p:ph type="body" sz="quarter" idx="16" hasCustomPrompt="1"/>
          </p:nvPr>
        </p:nvSpPr>
        <p:spPr>
          <a:xfrm>
            <a:off x="6987540" y="2764295"/>
            <a:ext cx="1778156" cy="274637"/>
          </a:xfrm>
        </p:spPr>
        <p:txBody>
          <a:bodyPr anchor="ctr">
            <a:noAutofit/>
          </a:bodyPr>
          <a:lstStyle>
            <a:lvl1pPr marL="0" indent="0" algn="r">
              <a:buFontTx/>
              <a:buNone/>
              <a:defRPr sz="1400"/>
            </a:lvl1pPr>
            <a:lvl5pPr marL="1828800" indent="0">
              <a:buFontTx/>
              <a:buNone/>
              <a:defRPr/>
            </a:lvl5pPr>
          </a:lstStyle>
          <a:p>
            <a:pPr algn="r"/>
            <a:r>
              <a:rPr lang="en-US" b="0" dirty="0"/>
              <a:t>01 – 05 </a:t>
            </a:r>
          </a:p>
        </p:txBody>
      </p:sp>
      <p:sp>
        <p:nvSpPr>
          <p:cNvPr id="42" name="Text Placeholder 36">
            <a:extLst>
              <a:ext uri="{FF2B5EF4-FFF2-40B4-BE49-F238E27FC236}">
                <a16:creationId xmlns:a16="http://schemas.microsoft.com/office/drawing/2014/main" id="{711BECEF-D65C-7F47-879F-3EB8F9E897A4}"/>
              </a:ext>
            </a:extLst>
          </p:cNvPr>
          <p:cNvSpPr>
            <a:spLocks noGrp="1"/>
          </p:cNvSpPr>
          <p:nvPr>
            <p:ph type="body" sz="quarter" idx="17" hasCustomPrompt="1"/>
          </p:nvPr>
        </p:nvSpPr>
        <p:spPr>
          <a:xfrm>
            <a:off x="6987540" y="3424021"/>
            <a:ext cx="1778156" cy="274637"/>
          </a:xfrm>
        </p:spPr>
        <p:txBody>
          <a:bodyPr anchor="ctr">
            <a:noAutofit/>
          </a:bodyPr>
          <a:lstStyle>
            <a:lvl1pPr marL="0" indent="0" algn="r">
              <a:buFontTx/>
              <a:buNone/>
              <a:defRPr sz="1400"/>
            </a:lvl1pPr>
            <a:lvl5pPr marL="1828800" indent="0">
              <a:buFontTx/>
              <a:buNone/>
              <a:defRPr/>
            </a:lvl5pPr>
          </a:lstStyle>
          <a:p>
            <a:pPr algn="r"/>
            <a:r>
              <a:rPr lang="en-US" b="0" dirty="0"/>
              <a:t>01 – 05 </a:t>
            </a:r>
          </a:p>
        </p:txBody>
      </p:sp>
      <p:sp>
        <p:nvSpPr>
          <p:cNvPr id="43" name="Text Placeholder 36">
            <a:extLst>
              <a:ext uri="{FF2B5EF4-FFF2-40B4-BE49-F238E27FC236}">
                <a16:creationId xmlns:a16="http://schemas.microsoft.com/office/drawing/2014/main" id="{075BECE5-56B3-964A-9A49-FCFB12B1B09E}"/>
              </a:ext>
            </a:extLst>
          </p:cNvPr>
          <p:cNvSpPr>
            <a:spLocks noGrp="1"/>
          </p:cNvSpPr>
          <p:nvPr>
            <p:ph type="body" sz="quarter" idx="18" hasCustomPrompt="1"/>
          </p:nvPr>
        </p:nvSpPr>
        <p:spPr>
          <a:xfrm>
            <a:off x="6987540" y="4083746"/>
            <a:ext cx="1778156" cy="274637"/>
          </a:xfrm>
        </p:spPr>
        <p:txBody>
          <a:bodyPr anchor="ctr">
            <a:noAutofit/>
          </a:bodyPr>
          <a:lstStyle>
            <a:lvl1pPr marL="0" indent="0" algn="r">
              <a:buFontTx/>
              <a:buNone/>
              <a:defRPr sz="1400"/>
            </a:lvl1pPr>
            <a:lvl5pPr marL="1828800" indent="0">
              <a:buFontTx/>
              <a:buNone/>
              <a:defRPr/>
            </a:lvl5pPr>
          </a:lstStyle>
          <a:p>
            <a:pPr algn="r"/>
            <a:r>
              <a:rPr lang="en-US" b="0" dirty="0"/>
              <a:t>01 – 05 </a:t>
            </a:r>
          </a:p>
        </p:txBody>
      </p:sp>
      <p:sp>
        <p:nvSpPr>
          <p:cNvPr id="19" name="Slide Number Placeholder 5">
            <a:extLst>
              <a:ext uri="{FF2B5EF4-FFF2-40B4-BE49-F238E27FC236}">
                <a16:creationId xmlns:a16="http://schemas.microsoft.com/office/drawing/2014/main" id="{68262EAC-519B-DE48-9776-F7CA4C6E6802}"/>
              </a:ext>
            </a:extLst>
          </p:cNvPr>
          <p:cNvSpPr>
            <a:spLocks noGrp="1"/>
          </p:cNvSpPr>
          <p:nvPr>
            <p:ph type="sldNum" sz="quarter" idx="4"/>
          </p:nvPr>
        </p:nvSpPr>
        <p:spPr>
          <a:xfrm>
            <a:off x="7012926" y="4795399"/>
            <a:ext cx="2057400" cy="274637"/>
          </a:xfrm>
          <a:prstGeom prst="rect">
            <a:avLst/>
          </a:prstGeom>
        </p:spPr>
        <p:txBody>
          <a:bodyPr vert="horz" lIns="91440" tIns="45720" rIns="91440" bIns="45720" rtlCol="0" anchor="ctr"/>
          <a:lstStyle>
            <a:lvl1pPr algn="r">
              <a:defRPr sz="900">
                <a:solidFill>
                  <a:schemeClr val="tx1">
                    <a:tint val="75000"/>
                  </a:schemeClr>
                </a:solidFill>
              </a:defRPr>
            </a:lvl1pPr>
          </a:lstStyle>
          <a:p>
            <a:fld id="{9EDAF098-F1AE-5C44-B493-2B7E426D4107}" type="slidenum">
              <a:rPr lang="en-US" smtClean="0"/>
              <a:pPr/>
              <a:t>‹#›</a:t>
            </a:fld>
            <a:endParaRPr lang="en-US"/>
          </a:p>
        </p:txBody>
      </p:sp>
    </p:spTree>
    <p:extLst>
      <p:ext uri="{BB962C8B-B14F-4D97-AF65-F5344CB8AC3E}">
        <p14:creationId xmlns:p14="http://schemas.microsoft.com/office/powerpoint/2010/main" val="4251065153"/>
      </p:ext>
    </p:extLst>
  </p:cSld>
  <p:clrMapOvr>
    <a:masterClrMapping/>
  </p:clrMapOvr>
  <p:extLst>
    <p:ext uri="{DCECCB84-F9BA-43D5-87BE-67443E8EF086}">
      <p15:sldGuideLst xmlns:p15="http://schemas.microsoft.com/office/powerpoint/2012/main">
        <p15:guide id="1" orient="horz" pos="5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1AA12-2D9E-274F-853B-378D9F752003}"/>
              </a:ext>
            </a:extLst>
          </p:cNvPr>
          <p:cNvSpPr>
            <a:spLocks noGrp="1"/>
          </p:cNvSpPr>
          <p:nvPr>
            <p:ph type="title" hasCustomPrompt="1"/>
          </p:nvPr>
        </p:nvSpPr>
        <p:spPr>
          <a:xfrm>
            <a:off x="342900" y="2059701"/>
            <a:ext cx="5638800" cy="991145"/>
          </a:xfrm>
        </p:spPr>
        <p:txBody>
          <a:bodyPr anchor="b"/>
          <a:lstStyle>
            <a:lvl1pPr>
              <a:defRPr b="1" i="0">
                <a:solidFill>
                  <a:schemeClr val="tx1"/>
                </a:solidFill>
                <a:latin typeface="Arial" panose="020B0604020202020204" pitchFamily="34" charset="0"/>
                <a:cs typeface="Arial" panose="020B0604020202020204" pitchFamily="34" charset="0"/>
              </a:defRPr>
            </a:lvl1pPr>
          </a:lstStyle>
          <a:p>
            <a:r>
              <a:rPr lang="en-US" dirty="0"/>
              <a:t>Section Title</a:t>
            </a:r>
          </a:p>
        </p:txBody>
      </p:sp>
      <p:sp>
        <p:nvSpPr>
          <p:cNvPr id="3" name="Date Placeholder 2">
            <a:extLst>
              <a:ext uri="{FF2B5EF4-FFF2-40B4-BE49-F238E27FC236}">
                <a16:creationId xmlns:a16="http://schemas.microsoft.com/office/drawing/2014/main" id="{35F591CA-CA46-204D-A829-CA0A465C7614}"/>
              </a:ext>
            </a:extLst>
          </p:cNvPr>
          <p:cNvSpPr>
            <a:spLocks noGrp="1"/>
          </p:cNvSpPr>
          <p:nvPr>
            <p:ph type="dt" sz="half" idx="10"/>
          </p:nvPr>
        </p:nvSpPr>
        <p:spPr/>
        <p:txBody>
          <a:bodyPr/>
          <a:lstStyle>
            <a:lvl1pPr>
              <a:defRPr>
                <a:solidFill>
                  <a:schemeClr val="bg2">
                    <a:lumMod val="90000"/>
                  </a:schemeClr>
                </a:solidFill>
              </a:defRPr>
            </a:lvl1pPr>
          </a:lstStyle>
          <a:p>
            <a:fld id="{F5AB9AAA-FCFF-A447-AC57-59F03879B500}" type="datetimeFigureOut">
              <a:rPr lang="en-US" smtClean="0"/>
              <a:pPr/>
              <a:t>8/29/19</a:t>
            </a:fld>
            <a:endParaRPr lang="en-US"/>
          </a:p>
        </p:txBody>
      </p:sp>
      <p:sp>
        <p:nvSpPr>
          <p:cNvPr id="4" name="Footer Placeholder 3">
            <a:extLst>
              <a:ext uri="{FF2B5EF4-FFF2-40B4-BE49-F238E27FC236}">
                <a16:creationId xmlns:a16="http://schemas.microsoft.com/office/drawing/2014/main" id="{B647C385-E78D-DC4E-A8FD-186D928C06D5}"/>
              </a:ext>
            </a:extLst>
          </p:cNvPr>
          <p:cNvSpPr>
            <a:spLocks noGrp="1"/>
          </p:cNvSpPr>
          <p:nvPr>
            <p:ph type="ftr" sz="quarter" idx="11"/>
          </p:nvPr>
        </p:nvSpPr>
        <p:spPr/>
        <p:txBody>
          <a:bodyPr/>
          <a:lstStyle>
            <a:lvl1pPr>
              <a:defRPr>
                <a:solidFill>
                  <a:schemeClr val="bg2">
                    <a:lumMod val="90000"/>
                  </a:schemeClr>
                </a:solidFill>
              </a:defRPr>
            </a:lvl1pPr>
          </a:lstStyle>
          <a:p>
            <a:endParaRPr lang="en-US"/>
          </a:p>
        </p:txBody>
      </p:sp>
      <p:sp>
        <p:nvSpPr>
          <p:cNvPr id="5" name="Slide Number Placeholder 4">
            <a:extLst>
              <a:ext uri="{FF2B5EF4-FFF2-40B4-BE49-F238E27FC236}">
                <a16:creationId xmlns:a16="http://schemas.microsoft.com/office/drawing/2014/main" id="{FB6DD58F-D728-2C46-A122-9ECCEE361D07}"/>
              </a:ext>
            </a:extLst>
          </p:cNvPr>
          <p:cNvSpPr>
            <a:spLocks noGrp="1"/>
          </p:cNvSpPr>
          <p:nvPr>
            <p:ph type="sldNum" sz="quarter" idx="12"/>
          </p:nvPr>
        </p:nvSpPr>
        <p:spPr/>
        <p:txBody>
          <a:bodyPr/>
          <a:lstStyle>
            <a:lvl1pPr>
              <a:defRPr>
                <a:solidFill>
                  <a:schemeClr val="bg2">
                    <a:lumMod val="90000"/>
                  </a:schemeClr>
                </a:solidFill>
              </a:defRPr>
            </a:lvl1pPr>
          </a:lstStyle>
          <a:p>
            <a:fld id="{9EDAF098-F1AE-5C44-B493-2B7E426D4107}" type="slidenum">
              <a:rPr lang="en-US" smtClean="0"/>
              <a:pPr/>
              <a:t>‹#›</a:t>
            </a:fld>
            <a:endParaRPr lang="en-US"/>
          </a:p>
        </p:txBody>
      </p:sp>
      <p:sp>
        <p:nvSpPr>
          <p:cNvPr id="7" name="Text Placeholder 6">
            <a:extLst>
              <a:ext uri="{FF2B5EF4-FFF2-40B4-BE49-F238E27FC236}">
                <a16:creationId xmlns:a16="http://schemas.microsoft.com/office/drawing/2014/main" id="{D98C6B92-E30D-0840-8C52-3B0377408FC4}"/>
              </a:ext>
            </a:extLst>
          </p:cNvPr>
          <p:cNvSpPr>
            <a:spLocks noGrp="1"/>
          </p:cNvSpPr>
          <p:nvPr>
            <p:ph type="body" sz="quarter" idx="14" hasCustomPrompt="1"/>
          </p:nvPr>
        </p:nvSpPr>
        <p:spPr>
          <a:xfrm>
            <a:off x="342900" y="3194613"/>
            <a:ext cx="5638800" cy="1458350"/>
          </a:xfrm>
        </p:spPr>
        <p:txBody>
          <a:bodyPr/>
          <a:lstStyle>
            <a:lvl1pPr marL="0" indent="0">
              <a:lnSpc>
                <a:spcPct val="100000"/>
              </a:lnSpc>
              <a:buFontTx/>
              <a:buNone/>
              <a:defRPr sz="180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Insert sub title / description</a:t>
            </a:r>
          </a:p>
        </p:txBody>
      </p:sp>
      <p:pic>
        <p:nvPicPr>
          <p:cNvPr id="14" name="Google Shape;77;p9">
            <a:extLst>
              <a:ext uri="{FF2B5EF4-FFF2-40B4-BE49-F238E27FC236}">
                <a16:creationId xmlns:a16="http://schemas.microsoft.com/office/drawing/2014/main" id="{C8337913-819D-7B4B-8BD9-6803FA6C3781}"/>
              </a:ext>
            </a:extLst>
          </p:cNvPr>
          <p:cNvPicPr preferRelativeResize="0"/>
          <p:nvPr userDrawn="1"/>
        </p:nvPicPr>
        <p:blipFill>
          <a:blip r:embed="rId2">
            <a:alphaModFix/>
          </a:blip>
          <a:stretch>
            <a:fillRect/>
          </a:stretch>
        </p:blipFill>
        <p:spPr>
          <a:xfrm>
            <a:off x="6404453" y="-103965"/>
            <a:ext cx="2808000" cy="2866978"/>
          </a:xfrm>
          <a:prstGeom prst="rect">
            <a:avLst/>
          </a:prstGeom>
          <a:noFill/>
          <a:ln>
            <a:noFill/>
          </a:ln>
        </p:spPr>
      </p:pic>
      <p:pic>
        <p:nvPicPr>
          <p:cNvPr id="15" name="Google Shape;83;p10">
            <a:extLst>
              <a:ext uri="{FF2B5EF4-FFF2-40B4-BE49-F238E27FC236}">
                <a16:creationId xmlns:a16="http://schemas.microsoft.com/office/drawing/2014/main" id="{AE008058-CDF3-6F43-8A11-0449F92AE62F}"/>
              </a:ext>
            </a:extLst>
          </p:cNvPr>
          <p:cNvPicPr preferRelativeResize="0"/>
          <p:nvPr userDrawn="1"/>
        </p:nvPicPr>
        <p:blipFill>
          <a:blip r:embed="rId3">
            <a:alphaModFix/>
          </a:blip>
          <a:stretch>
            <a:fillRect/>
          </a:stretch>
        </p:blipFill>
        <p:spPr>
          <a:xfrm>
            <a:off x="3256312" y="4576825"/>
            <a:ext cx="2631375" cy="1256575"/>
          </a:xfrm>
          <a:prstGeom prst="rect">
            <a:avLst/>
          </a:prstGeom>
          <a:noFill/>
          <a:ln>
            <a:noFill/>
          </a:ln>
        </p:spPr>
      </p:pic>
    </p:spTree>
    <p:extLst>
      <p:ext uri="{BB962C8B-B14F-4D97-AF65-F5344CB8AC3E}">
        <p14:creationId xmlns:p14="http://schemas.microsoft.com/office/powerpoint/2010/main" val="2712873427"/>
      </p:ext>
    </p:extLst>
  </p:cSld>
  <p:clrMapOvr>
    <a:masterClrMapping/>
  </p:clrMapOvr>
  <p:extLst>
    <p:ext uri="{DCECCB84-F9BA-43D5-87BE-67443E8EF086}">
      <p15:sldGuideLst xmlns:p15="http://schemas.microsoft.com/office/powerpoint/2012/main">
        <p15:guide id="1" pos="1968" userDrawn="1">
          <p15:clr>
            <a:srgbClr val="FBAE40"/>
          </p15:clr>
        </p15:guide>
        <p15:guide id="2" pos="376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gment 2columns">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0814E6BF-F097-B142-A82C-AE92A98B82C4}"/>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6" name="Footer Placeholder 5">
            <a:extLst>
              <a:ext uri="{FF2B5EF4-FFF2-40B4-BE49-F238E27FC236}">
                <a16:creationId xmlns:a16="http://schemas.microsoft.com/office/drawing/2014/main" id="{C60F8083-8F6C-1045-81B1-0310698D85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D93B47-2EEB-0D4F-BF76-94BF42112244}"/>
              </a:ext>
            </a:extLst>
          </p:cNvPr>
          <p:cNvSpPr>
            <a:spLocks noGrp="1"/>
          </p:cNvSpPr>
          <p:nvPr>
            <p:ph type="sldNum" sz="quarter" idx="12"/>
          </p:nvPr>
        </p:nvSpPr>
        <p:spPr/>
        <p:txBody>
          <a:bodyPr/>
          <a:lstStyle/>
          <a:p>
            <a:fld id="{9EDAF098-F1AE-5C44-B493-2B7E426D4107}" type="slidenum">
              <a:rPr lang="en-US" smtClean="0"/>
              <a:t>‹#›</a:t>
            </a:fld>
            <a:endParaRPr lang="en-US"/>
          </a:p>
        </p:txBody>
      </p:sp>
      <p:sp>
        <p:nvSpPr>
          <p:cNvPr id="10" name="Text Placeholder 9">
            <a:extLst>
              <a:ext uri="{FF2B5EF4-FFF2-40B4-BE49-F238E27FC236}">
                <a16:creationId xmlns:a16="http://schemas.microsoft.com/office/drawing/2014/main" id="{EE539B45-F6DA-0E4F-82C8-545750C0126A}"/>
              </a:ext>
            </a:extLst>
          </p:cNvPr>
          <p:cNvSpPr>
            <a:spLocks noGrp="1"/>
          </p:cNvSpPr>
          <p:nvPr>
            <p:ph type="body" sz="quarter" idx="13" hasCustomPrompt="1"/>
          </p:nvPr>
        </p:nvSpPr>
        <p:spPr>
          <a:xfrm>
            <a:off x="3200401" y="361950"/>
            <a:ext cx="2781300" cy="661208"/>
          </a:xfrm>
        </p:spPr>
        <p:txBody>
          <a:bodyPr anchor="b">
            <a:noAutofit/>
          </a:bodyPr>
          <a:lstStyle>
            <a:lvl1pPr marL="0" indent="0">
              <a:buFontTx/>
              <a:buNone/>
              <a:defRPr sz="1200" b="1" i="0">
                <a:latin typeface="Arial" panose="020B0604020202020204" pitchFamily="34" charset="0"/>
                <a:cs typeface="Arial" panose="020B0604020202020204" pitchFamily="34" charset="0"/>
              </a:defRPr>
            </a:lvl1pPr>
            <a:lvl2pPr marL="457200" indent="0">
              <a:buFontTx/>
              <a:buNone/>
              <a:defRPr/>
            </a:lvl2pPr>
          </a:lstStyle>
          <a:p>
            <a:pPr lvl="0"/>
            <a:r>
              <a:rPr lang="en-US" dirty="0"/>
              <a:t>Segment Name A </a:t>
            </a:r>
          </a:p>
        </p:txBody>
      </p:sp>
      <p:sp>
        <p:nvSpPr>
          <p:cNvPr id="11" name="Text Placeholder 9">
            <a:extLst>
              <a:ext uri="{FF2B5EF4-FFF2-40B4-BE49-F238E27FC236}">
                <a16:creationId xmlns:a16="http://schemas.microsoft.com/office/drawing/2014/main" id="{94D20A03-ED94-F540-AFCA-C55AD87A1F28}"/>
              </a:ext>
            </a:extLst>
          </p:cNvPr>
          <p:cNvSpPr>
            <a:spLocks noGrp="1"/>
          </p:cNvSpPr>
          <p:nvPr>
            <p:ph type="body" sz="quarter" idx="14" hasCustomPrompt="1"/>
          </p:nvPr>
        </p:nvSpPr>
        <p:spPr>
          <a:xfrm>
            <a:off x="5981700" y="361950"/>
            <a:ext cx="2781300" cy="661208"/>
          </a:xfrm>
        </p:spPr>
        <p:txBody>
          <a:bodyPr anchor="b">
            <a:noAutofit/>
          </a:bodyPr>
          <a:lstStyle>
            <a:lvl1pPr marL="0" indent="0">
              <a:buFontTx/>
              <a:buNone/>
              <a:defRPr sz="1200" b="1" i="0">
                <a:latin typeface="Arial" panose="020B0604020202020204" pitchFamily="34" charset="0"/>
                <a:cs typeface="Arial" panose="020B0604020202020204" pitchFamily="34" charset="0"/>
              </a:defRPr>
            </a:lvl1pPr>
            <a:lvl2pPr marL="457200" indent="0">
              <a:buFontTx/>
              <a:buNone/>
              <a:defRPr/>
            </a:lvl2pPr>
          </a:lstStyle>
          <a:p>
            <a:pPr lvl="0"/>
            <a:r>
              <a:rPr lang="en-US" dirty="0"/>
              <a:t>Segment Name B</a:t>
            </a:r>
          </a:p>
        </p:txBody>
      </p:sp>
      <p:sp>
        <p:nvSpPr>
          <p:cNvPr id="12" name="Text Placeholder 9">
            <a:extLst>
              <a:ext uri="{FF2B5EF4-FFF2-40B4-BE49-F238E27FC236}">
                <a16:creationId xmlns:a16="http://schemas.microsoft.com/office/drawing/2014/main" id="{A76053A0-7460-814A-955C-2F4921767050}"/>
              </a:ext>
            </a:extLst>
          </p:cNvPr>
          <p:cNvSpPr>
            <a:spLocks noGrp="1"/>
          </p:cNvSpPr>
          <p:nvPr>
            <p:ph type="body" sz="quarter" idx="15" hasCustomPrompt="1"/>
          </p:nvPr>
        </p:nvSpPr>
        <p:spPr>
          <a:xfrm>
            <a:off x="3215641" y="1036666"/>
            <a:ext cx="2781300" cy="201929"/>
          </a:xfrm>
        </p:spPr>
        <p:txBody>
          <a:bodyPr anchor="ctr">
            <a:noAutofit/>
          </a:bodyPr>
          <a:lstStyle>
            <a:lvl1pPr marL="0" indent="0">
              <a:buFontTx/>
              <a:buNone/>
              <a:defRPr sz="1000" b="0" i="0">
                <a:latin typeface="Arial" panose="020B0604020202020204" pitchFamily="34" charset="0"/>
                <a:cs typeface="Arial" panose="020B0604020202020204" pitchFamily="34" charset="0"/>
              </a:defRPr>
            </a:lvl1pPr>
            <a:lvl2pPr marL="457200" indent="0">
              <a:buFontTx/>
              <a:buNone/>
              <a:defRPr/>
            </a:lvl2pPr>
          </a:lstStyle>
          <a:p>
            <a:pPr lvl="0"/>
            <a:r>
              <a:rPr lang="en-US" dirty="0"/>
              <a:t>~N=98</a:t>
            </a:r>
          </a:p>
        </p:txBody>
      </p:sp>
      <p:sp>
        <p:nvSpPr>
          <p:cNvPr id="13" name="Text Placeholder 9">
            <a:extLst>
              <a:ext uri="{FF2B5EF4-FFF2-40B4-BE49-F238E27FC236}">
                <a16:creationId xmlns:a16="http://schemas.microsoft.com/office/drawing/2014/main" id="{EA043704-B40B-0349-AF49-D350588A87BE}"/>
              </a:ext>
            </a:extLst>
          </p:cNvPr>
          <p:cNvSpPr>
            <a:spLocks noGrp="1"/>
          </p:cNvSpPr>
          <p:nvPr>
            <p:ph type="body" sz="quarter" idx="16" hasCustomPrompt="1"/>
          </p:nvPr>
        </p:nvSpPr>
        <p:spPr>
          <a:xfrm>
            <a:off x="5990089" y="1045054"/>
            <a:ext cx="2781300" cy="201929"/>
          </a:xfrm>
        </p:spPr>
        <p:txBody>
          <a:bodyPr anchor="ctr">
            <a:noAutofit/>
          </a:bodyPr>
          <a:lstStyle>
            <a:lvl1pPr marL="0" indent="0">
              <a:buFontTx/>
              <a:buNone/>
              <a:defRPr sz="1000" b="0" i="0">
                <a:latin typeface="Arial" panose="020B0604020202020204" pitchFamily="34" charset="0"/>
                <a:cs typeface="Arial" panose="020B0604020202020204" pitchFamily="34" charset="0"/>
              </a:defRPr>
            </a:lvl1pPr>
            <a:lvl2pPr marL="457200" indent="0">
              <a:buFontTx/>
              <a:buNone/>
              <a:defRPr/>
            </a:lvl2pPr>
          </a:lstStyle>
          <a:p>
            <a:pPr lvl="0"/>
            <a:r>
              <a:rPr lang="en-US" dirty="0"/>
              <a:t>~N=98</a:t>
            </a:r>
          </a:p>
        </p:txBody>
      </p:sp>
      <p:cxnSp>
        <p:nvCxnSpPr>
          <p:cNvPr id="19" name="Straight Connector 18">
            <a:extLst>
              <a:ext uri="{FF2B5EF4-FFF2-40B4-BE49-F238E27FC236}">
                <a16:creationId xmlns:a16="http://schemas.microsoft.com/office/drawing/2014/main" id="{CF7ACF55-14EB-AE44-8CA6-38169F30CB95}"/>
              </a:ext>
            </a:extLst>
          </p:cNvPr>
          <p:cNvCxnSpPr>
            <a:cxnSpLocks/>
          </p:cNvCxnSpPr>
          <p:nvPr userDrawn="1"/>
        </p:nvCxnSpPr>
        <p:spPr>
          <a:xfrm>
            <a:off x="6062818" y="1291580"/>
            <a:ext cx="2687424" cy="0"/>
          </a:xfrm>
          <a:prstGeom prst="line">
            <a:avLst/>
          </a:prstGeom>
          <a:ln w="12700"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BAA282EF-074B-FA48-B176-8F12F152664C}"/>
              </a:ext>
            </a:extLst>
          </p:cNvPr>
          <p:cNvCxnSpPr>
            <a:cxnSpLocks/>
          </p:cNvCxnSpPr>
          <p:nvPr userDrawn="1"/>
        </p:nvCxnSpPr>
        <p:spPr>
          <a:xfrm>
            <a:off x="3241351" y="1291580"/>
            <a:ext cx="2687424" cy="0"/>
          </a:xfrm>
          <a:prstGeom prst="line">
            <a:avLst/>
          </a:prstGeom>
          <a:ln w="1270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Text Placeholder 22">
            <a:extLst>
              <a:ext uri="{FF2B5EF4-FFF2-40B4-BE49-F238E27FC236}">
                <a16:creationId xmlns:a16="http://schemas.microsoft.com/office/drawing/2014/main" id="{972F6D0A-4CF2-CE44-8E40-A0672E65D76F}"/>
              </a:ext>
            </a:extLst>
          </p:cNvPr>
          <p:cNvSpPr>
            <a:spLocks noGrp="1"/>
          </p:cNvSpPr>
          <p:nvPr>
            <p:ph type="body" sz="quarter" idx="17" hasCustomPrompt="1"/>
          </p:nvPr>
        </p:nvSpPr>
        <p:spPr>
          <a:xfrm>
            <a:off x="3216275" y="1392238"/>
            <a:ext cx="2765425" cy="3350167"/>
          </a:xfrm>
        </p:spPr>
        <p:txBody>
          <a:bodyPr>
            <a:noAutofit/>
          </a:bodyPr>
          <a:lstStyle>
            <a:lvl1pPr marL="228600" indent="-228600">
              <a:lnSpc>
                <a:spcPct val="100000"/>
              </a:lnSpc>
              <a:buClr>
                <a:schemeClr val="tx1">
                  <a:lumMod val="50000"/>
                  <a:lumOff val="50000"/>
                </a:schemeClr>
              </a:buClr>
              <a:buFont typeface="Arial" panose="020B0604020202020204" pitchFamily="34" charset="0"/>
              <a:buChar char="•"/>
              <a:defRPr sz="1000"/>
            </a:lvl1pPr>
          </a:lstStyle>
          <a:p>
            <a:pPr lvl="0"/>
            <a:r>
              <a:rPr lang="en-US" dirty="0"/>
              <a:t>Option A</a:t>
            </a:r>
          </a:p>
          <a:p>
            <a:pPr lvl="0"/>
            <a:r>
              <a:rPr lang="en-US" dirty="0"/>
              <a:t>Option B</a:t>
            </a:r>
          </a:p>
          <a:p>
            <a:pPr lvl="0"/>
            <a:endParaRPr lang="en-US" dirty="0"/>
          </a:p>
        </p:txBody>
      </p:sp>
      <p:sp>
        <p:nvSpPr>
          <p:cNvPr id="24" name="Text Placeholder 22">
            <a:extLst>
              <a:ext uri="{FF2B5EF4-FFF2-40B4-BE49-F238E27FC236}">
                <a16:creationId xmlns:a16="http://schemas.microsoft.com/office/drawing/2014/main" id="{4E6097CD-F3D4-A746-BBE6-19D02633FD83}"/>
              </a:ext>
            </a:extLst>
          </p:cNvPr>
          <p:cNvSpPr>
            <a:spLocks noGrp="1"/>
          </p:cNvSpPr>
          <p:nvPr>
            <p:ph type="body" sz="quarter" idx="18" hasCustomPrompt="1"/>
          </p:nvPr>
        </p:nvSpPr>
        <p:spPr>
          <a:xfrm>
            <a:off x="6006373" y="1392238"/>
            <a:ext cx="2765425" cy="3350167"/>
          </a:xfrm>
        </p:spPr>
        <p:txBody>
          <a:bodyPr>
            <a:noAutofit/>
          </a:bodyPr>
          <a:lstStyle>
            <a:lvl1pPr marL="228600" indent="-228600">
              <a:lnSpc>
                <a:spcPct val="100000"/>
              </a:lnSpc>
              <a:buClr>
                <a:schemeClr val="tx1">
                  <a:lumMod val="50000"/>
                  <a:lumOff val="50000"/>
                </a:schemeClr>
              </a:buClr>
              <a:buFont typeface="Arial" panose="020B0604020202020204" pitchFamily="34" charset="0"/>
              <a:buChar char="•"/>
              <a:defRPr sz="1000"/>
            </a:lvl1pPr>
          </a:lstStyle>
          <a:p>
            <a:pPr lvl="0"/>
            <a:r>
              <a:rPr lang="en-US" dirty="0"/>
              <a:t>Option A</a:t>
            </a:r>
          </a:p>
          <a:p>
            <a:pPr lvl="0"/>
            <a:r>
              <a:rPr lang="en-US" dirty="0"/>
              <a:t>Option B</a:t>
            </a:r>
          </a:p>
          <a:p>
            <a:pPr lvl="0"/>
            <a:endParaRPr lang="en-US" dirty="0"/>
          </a:p>
        </p:txBody>
      </p:sp>
      <p:sp>
        <p:nvSpPr>
          <p:cNvPr id="25" name="Title 1">
            <a:extLst>
              <a:ext uri="{FF2B5EF4-FFF2-40B4-BE49-F238E27FC236}">
                <a16:creationId xmlns:a16="http://schemas.microsoft.com/office/drawing/2014/main" id="{A021200B-29E2-614E-A46B-1985B15F6EB1}"/>
              </a:ext>
            </a:extLst>
          </p:cNvPr>
          <p:cNvSpPr>
            <a:spLocks noGrp="1"/>
          </p:cNvSpPr>
          <p:nvPr>
            <p:ph type="title" hasCustomPrompt="1"/>
          </p:nvPr>
        </p:nvSpPr>
        <p:spPr>
          <a:xfrm>
            <a:off x="342900" y="663990"/>
            <a:ext cx="2848702" cy="991145"/>
          </a:xfrm>
        </p:spPr>
        <p:txBody>
          <a:bodyPr anchor="b">
            <a:noAutofit/>
          </a:bodyPr>
          <a:lstStyle>
            <a:lvl1pPr>
              <a:defRPr sz="3200" b="1" i="0">
                <a:latin typeface="Arial" panose="020B0604020202020204" pitchFamily="34" charset="0"/>
                <a:cs typeface="Arial" panose="020B0604020202020204" pitchFamily="34" charset="0"/>
              </a:defRPr>
            </a:lvl1pPr>
          </a:lstStyle>
          <a:p>
            <a:r>
              <a:rPr lang="en-US" dirty="0"/>
              <a:t>Key Segments</a:t>
            </a:r>
          </a:p>
        </p:txBody>
      </p:sp>
    </p:spTree>
    <p:extLst>
      <p:ext uri="{BB962C8B-B14F-4D97-AF65-F5344CB8AC3E}">
        <p14:creationId xmlns:p14="http://schemas.microsoft.com/office/powerpoint/2010/main" val="30896050"/>
      </p:ext>
    </p:extLst>
  </p:cSld>
  <p:clrMapOvr>
    <a:masterClrMapping/>
  </p:clrMapOvr>
  <p:extLst>
    <p:ext uri="{DCECCB84-F9BA-43D5-87BE-67443E8EF086}">
      <p15:sldGuideLst xmlns:p15="http://schemas.microsoft.com/office/powerpoint/2012/main">
        <p15:guide id="1" pos="2016" userDrawn="1">
          <p15:clr>
            <a:srgbClr val="FBAE40"/>
          </p15:clr>
        </p15:guide>
        <p15:guide id="2" pos="3768"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gments 3columns">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0814E6BF-F097-B142-A82C-AE92A98B82C4}"/>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6" name="Footer Placeholder 5">
            <a:extLst>
              <a:ext uri="{FF2B5EF4-FFF2-40B4-BE49-F238E27FC236}">
                <a16:creationId xmlns:a16="http://schemas.microsoft.com/office/drawing/2014/main" id="{C60F8083-8F6C-1045-81B1-0310698D85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D93B47-2EEB-0D4F-BF76-94BF42112244}"/>
              </a:ext>
            </a:extLst>
          </p:cNvPr>
          <p:cNvSpPr>
            <a:spLocks noGrp="1"/>
          </p:cNvSpPr>
          <p:nvPr>
            <p:ph type="sldNum" sz="quarter" idx="12"/>
          </p:nvPr>
        </p:nvSpPr>
        <p:spPr/>
        <p:txBody>
          <a:bodyPr/>
          <a:lstStyle/>
          <a:p>
            <a:fld id="{9EDAF098-F1AE-5C44-B493-2B7E426D4107}" type="slidenum">
              <a:rPr lang="en-US" smtClean="0"/>
              <a:t>‹#›</a:t>
            </a:fld>
            <a:endParaRPr lang="en-US"/>
          </a:p>
        </p:txBody>
      </p:sp>
      <p:sp>
        <p:nvSpPr>
          <p:cNvPr id="10" name="Text Placeholder 9">
            <a:extLst>
              <a:ext uri="{FF2B5EF4-FFF2-40B4-BE49-F238E27FC236}">
                <a16:creationId xmlns:a16="http://schemas.microsoft.com/office/drawing/2014/main" id="{EE539B45-F6DA-0E4F-82C8-545750C0126A}"/>
              </a:ext>
            </a:extLst>
          </p:cNvPr>
          <p:cNvSpPr>
            <a:spLocks noGrp="1"/>
          </p:cNvSpPr>
          <p:nvPr>
            <p:ph type="body" sz="quarter" idx="13" hasCustomPrompt="1"/>
          </p:nvPr>
        </p:nvSpPr>
        <p:spPr>
          <a:xfrm>
            <a:off x="400051" y="956414"/>
            <a:ext cx="2781300" cy="616672"/>
          </a:xfrm>
        </p:spPr>
        <p:txBody>
          <a:bodyPr anchor="b">
            <a:noAutofit/>
          </a:bodyPr>
          <a:lstStyle>
            <a:lvl1pPr marL="0" indent="0">
              <a:buFontTx/>
              <a:buNone/>
              <a:defRPr sz="1200" b="1" i="0">
                <a:latin typeface="Arial" panose="020B0604020202020204" pitchFamily="34" charset="0"/>
                <a:cs typeface="Arial" panose="020B0604020202020204" pitchFamily="34" charset="0"/>
              </a:defRPr>
            </a:lvl1pPr>
            <a:lvl2pPr marL="457200" indent="0">
              <a:buFontTx/>
              <a:buNone/>
              <a:defRPr/>
            </a:lvl2pPr>
          </a:lstStyle>
          <a:p>
            <a:pPr lvl="0"/>
            <a:r>
              <a:rPr lang="en-US" dirty="0"/>
              <a:t>Segment Name A </a:t>
            </a:r>
          </a:p>
        </p:txBody>
      </p:sp>
      <p:sp>
        <p:nvSpPr>
          <p:cNvPr id="11" name="Text Placeholder 9">
            <a:extLst>
              <a:ext uri="{FF2B5EF4-FFF2-40B4-BE49-F238E27FC236}">
                <a16:creationId xmlns:a16="http://schemas.microsoft.com/office/drawing/2014/main" id="{94D20A03-ED94-F540-AFCA-C55AD87A1F28}"/>
              </a:ext>
            </a:extLst>
          </p:cNvPr>
          <p:cNvSpPr>
            <a:spLocks noGrp="1"/>
          </p:cNvSpPr>
          <p:nvPr>
            <p:ph type="body" sz="quarter" idx="14" hasCustomPrompt="1"/>
          </p:nvPr>
        </p:nvSpPr>
        <p:spPr>
          <a:xfrm>
            <a:off x="3181350" y="956414"/>
            <a:ext cx="2781300" cy="616672"/>
          </a:xfrm>
        </p:spPr>
        <p:txBody>
          <a:bodyPr anchor="b">
            <a:noAutofit/>
          </a:bodyPr>
          <a:lstStyle>
            <a:lvl1pPr marL="0" indent="0">
              <a:buFontTx/>
              <a:buNone/>
              <a:defRPr sz="1200" b="1" i="0">
                <a:latin typeface="Arial" panose="020B0604020202020204" pitchFamily="34" charset="0"/>
                <a:cs typeface="Arial" panose="020B0604020202020204" pitchFamily="34" charset="0"/>
              </a:defRPr>
            </a:lvl1pPr>
            <a:lvl2pPr marL="457200" indent="0">
              <a:buFontTx/>
              <a:buNone/>
              <a:defRPr/>
            </a:lvl2pPr>
          </a:lstStyle>
          <a:p>
            <a:pPr lvl="0"/>
            <a:r>
              <a:rPr lang="en-US" dirty="0"/>
              <a:t>Segment Name B</a:t>
            </a:r>
          </a:p>
        </p:txBody>
      </p:sp>
      <p:sp>
        <p:nvSpPr>
          <p:cNvPr id="12" name="Text Placeholder 9">
            <a:extLst>
              <a:ext uri="{FF2B5EF4-FFF2-40B4-BE49-F238E27FC236}">
                <a16:creationId xmlns:a16="http://schemas.microsoft.com/office/drawing/2014/main" id="{A76053A0-7460-814A-955C-2F4921767050}"/>
              </a:ext>
            </a:extLst>
          </p:cNvPr>
          <p:cNvSpPr>
            <a:spLocks noGrp="1"/>
          </p:cNvSpPr>
          <p:nvPr>
            <p:ph type="body" sz="quarter" idx="15" hasCustomPrompt="1"/>
          </p:nvPr>
        </p:nvSpPr>
        <p:spPr>
          <a:xfrm>
            <a:off x="415291" y="1586594"/>
            <a:ext cx="2781300" cy="201929"/>
          </a:xfrm>
        </p:spPr>
        <p:txBody>
          <a:bodyPr anchor="ctr">
            <a:noAutofit/>
          </a:bodyPr>
          <a:lstStyle>
            <a:lvl1pPr marL="0" indent="0">
              <a:buFontTx/>
              <a:buNone/>
              <a:defRPr sz="1000" b="0" i="0">
                <a:latin typeface="Arial" panose="020B0604020202020204" pitchFamily="34" charset="0"/>
                <a:cs typeface="Arial" panose="020B0604020202020204" pitchFamily="34" charset="0"/>
              </a:defRPr>
            </a:lvl1pPr>
            <a:lvl2pPr marL="457200" indent="0">
              <a:buFontTx/>
              <a:buNone/>
              <a:defRPr/>
            </a:lvl2pPr>
          </a:lstStyle>
          <a:p>
            <a:pPr lvl="0"/>
            <a:r>
              <a:rPr lang="en-US" dirty="0"/>
              <a:t>~N=98</a:t>
            </a:r>
          </a:p>
        </p:txBody>
      </p:sp>
      <p:sp>
        <p:nvSpPr>
          <p:cNvPr id="13" name="Text Placeholder 9">
            <a:extLst>
              <a:ext uri="{FF2B5EF4-FFF2-40B4-BE49-F238E27FC236}">
                <a16:creationId xmlns:a16="http://schemas.microsoft.com/office/drawing/2014/main" id="{EA043704-B40B-0349-AF49-D350588A87BE}"/>
              </a:ext>
            </a:extLst>
          </p:cNvPr>
          <p:cNvSpPr>
            <a:spLocks noGrp="1"/>
          </p:cNvSpPr>
          <p:nvPr>
            <p:ph type="body" sz="quarter" idx="16" hasCustomPrompt="1"/>
          </p:nvPr>
        </p:nvSpPr>
        <p:spPr>
          <a:xfrm>
            <a:off x="3189739" y="1594982"/>
            <a:ext cx="2781300" cy="201929"/>
          </a:xfrm>
        </p:spPr>
        <p:txBody>
          <a:bodyPr anchor="ctr">
            <a:noAutofit/>
          </a:bodyPr>
          <a:lstStyle>
            <a:lvl1pPr marL="0" indent="0">
              <a:buFontTx/>
              <a:buNone/>
              <a:defRPr sz="1000" b="0" i="0">
                <a:latin typeface="Arial" panose="020B0604020202020204" pitchFamily="34" charset="0"/>
                <a:cs typeface="Arial" panose="020B0604020202020204" pitchFamily="34" charset="0"/>
              </a:defRPr>
            </a:lvl1pPr>
            <a:lvl2pPr marL="457200" indent="0">
              <a:buFontTx/>
              <a:buNone/>
              <a:defRPr/>
            </a:lvl2pPr>
          </a:lstStyle>
          <a:p>
            <a:pPr lvl="0"/>
            <a:r>
              <a:rPr lang="en-US" dirty="0"/>
              <a:t>~N=98</a:t>
            </a:r>
          </a:p>
        </p:txBody>
      </p:sp>
      <p:cxnSp>
        <p:nvCxnSpPr>
          <p:cNvPr id="19" name="Straight Connector 18">
            <a:extLst>
              <a:ext uri="{FF2B5EF4-FFF2-40B4-BE49-F238E27FC236}">
                <a16:creationId xmlns:a16="http://schemas.microsoft.com/office/drawing/2014/main" id="{CF7ACF55-14EB-AE44-8CA6-38169F30CB95}"/>
              </a:ext>
            </a:extLst>
          </p:cNvPr>
          <p:cNvCxnSpPr>
            <a:cxnSpLocks/>
          </p:cNvCxnSpPr>
          <p:nvPr userDrawn="1"/>
        </p:nvCxnSpPr>
        <p:spPr>
          <a:xfrm>
            <a:off x="3262468" y="1841508"/>
            <a:ext cx="2687424" cy="0"/>
          </a:xfrm>
          <a:prstGeom prst="line">
            <a:avLst/>
          </a:prstGeom>
          <a:ln w="12700"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BAA282EF-074B-FA48-B176-8F12F152664C}"/>
              </a:ext>
            </a:extLst>
          </p:cNvPr>
          <p:cNvCxnSpPr>
            <a:cxnSpLocks/>
          </p:cNvCxnSpPr>
          <p:nvPr userDrawn="1"/>
        </p:nvCxnSpPr>
        <p:spPr>
          <a:xfrm>
            <a:off x="441001" y="1841508"/>
            <a:ext cx="2687424" cy="0"/>
          </a:xfrm>
          <a:prstGeom prst="line">
            <a:avLst/>
          </a:prstGeom>
          <a:ln w="1270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Text Placeholder 22">
            <a:extLst>
              <a:ext uri="{FF2B5EF4-FFF2-40B4-BE49-F238E27FC236}">
                <a16:creationId xmlns:a16="http://schemas.microsoft.com/office/drawing/2014/main" id="{972F6D0A-4CF2-CE44-8E40-A0672E65D76F}"/>
              </a:ext>
            </a:extLst>
          </p:cNvPr>
          <p:cNvSpPr>
            <a:spLocks noGrp="1"/>
          </p:cNvSpPr>
          <p:nvPr>
            <p:ph type="body" sz="quarter" idx="17" hasCustomPrompt="1"/>
          </p:nvPr>
        </p:nvSpPr>
        <p:spPr>
          <a:xfrm>
            <a:off x="415925" y="1942166"/>
            <a:ext cx="2765425" cy="2860675"/>
          </a:xfrm>
        </p:spPr>
        <p:txBody>
          <a:bodyPr>
            <a:noAutofit/>
          </a:bodyPr>
          <a:lstStyle>
            <a:lvl1pPr marL="228600" indent="-228600">
              <a:lnSpc>
                <a:spcPct val="100000"/>
              </a:lnSpc>
              <a:buClr>
                <a:schemeClr val="tx1">
                  <a:lumMod val="50000"/>
                  <a:lumOff val="50000"/>
                </a:schemeClr>
              </a:buClr>
              <a:buFont typeface="Arial" panose="020B0604020202020204" pitchFamily="34" charset="0"/>
              <a:buChar char="•"/>
              <a:defRPr sz="1000"/>
            </a:lvl1pPr>
          </a:lstStyle>
          <a:p>
            <a:pPr lvl="0"/>
            <a:r>
              <a:rPr lang="en-US" dirty="0"/>
              <a:t>Option A</a:t>
            </a:r>
          </a:p>
          <a:p>
            <a:pPr lvl="0"/>
            <a:r>
              <a:rPr lang="en-US" dirty="0"/>
              <a:t>Option B</a:t>
            </a:r>
          </a:p>
          <a:p>
            <a:pPr lvl="0"/>
            <a:endParaRPr lang="en-US" dirty="0"/>
          </a:p>
        </p:txBody>
      </p:sp>
      <p:sp>
        <p:nvSpPr>
          <p:cNvPr id="24" name="Text Placeholder 22">
            <a:extLst>
              <a:ext uri="{FF2B5EF4-FFF2-40B4-BE49-F238E27FC236}">
                <a16:creationId xmlns:a16="http://schemas.microsoft.com/office/drawing/2014/main" id="{4E6097CD-F3D4-A746-BBE6-19D02633FD83}"/>
              </a:ext>
            </a:extLst>
          </p:cNvPr>
          <p:cNvSpPr>
            <a:spLocks noGrp="1"/>
          </p:cNvSpPr>
          <p:nvPr>
            <p:ph type="body" sz="quarter" idx="18" hasCustomPrompt="1"/>
          </p:nvPr>
        </p:nvSpPr>
        <p:spPr>
          <a:xfrm>
            <a:off x="3206023" y="1942166"/>
            <a:ext cx="2765425" cy="2860675"/>
          </a:xfrm>
        </p:spPr>
        <p:txBody>
          <a:bodyPr>
            <a:noAutofit/>
          </a:bodyPr>
          <a:lstStyle>
            <a:lvl1pPr marL="228600" indent="-228600">
              <a:lnSpc>
                <a:spcPct val="100000"/>
              </a:lnSpc>
              <a:buClr>
                <a:schemeClr val="tx1">
                  <a:lumMod val="50000"/>
                  <a:lumOff val="50000"/>
                </a:schemeClr>
              </a:buClr>
              <a:buFont typeface="Arial" panose="020B0604020202020204" pitchFamily="34" charset="0"/>
              <a:buChar char="•"/>
              <a:defRPr sz="1000"/>
            </a:lvl1pPr>
          </a:lstStyle>
          <a:p>
            <a:pPr lvl="0"/>
            <a:r>
              <a:rPr lang="en-US" dirty="0"/>
              <a:t>Option A</a:t>
            </a:r>
          </a:p>
          <a:p>
            <a:pPr lvl="0"/>
            <a:r>
              <a:rPr lang="en-US" dirty="0"/>
              <a:t>Option B</a:t>
            </a:r>
          </a:p>
          <a:p>
            <a:pPr lvl="0"/>
            <a:endParaRPr lang="en-US" dirty="0"/>
          </a:p>
        </p:txBody>
      </p:sp>
      <p:sp>
        <p:nvSpPr>
          <p:cNvPr id="25" name="Title 1">
            <a:extLst>
              <a:ext uri="{FF2B5EF4-FFF2-40B4-BE49-F238E27FC236}">
                <a16:creationId xmlns:a16="http://schemas.microsoft.com/office/drawing/2014/main" id="{A021200B-29E2-614E-A46B-1985B15F6EB1}"/>
              </a:ext>
            </a:extLst>
          </p:cNvPr>
          <p:cNvSpPr>
            <a:spLocks noGrp="1"/>
          </p:cNvSpPr>
          <p:nvPr>
            <p:ph type="title" hasCustomPrompt="1"/>
          </p:nvPr>
        </p:nvSpPr>
        <p:spPr>
          <a:xfrm>
            <a:off x="342900" y="375397"/>
            <a:ext cx="4229100" cy="528032"/>
          </a:xfrm>
        </p:spPr>
        <p:txBody>
          <a:bodyPr anchor="b">
            <a:noAutofit/>
          </a:bodyPr>
          <a:lstStyle>
            <a:lvl1pPr>
              <a:defRPr sz="3200" b="1" i="0">
                <a:latin typeface="Arial" panose="020B0604020202020204" pitchFamily="34" charset="0"/>
                <a:cs typeface="Arial" panose="020B0604020202020204" pitchFamily="34" charset="0"/>
              </a:defRPr>
            </a:lvl1pPr>
          </a:lstStyle>
          <a:p>
            <a:r>
              <a:rPr lang="en-US" dirty="0"/>
              <a:t>Key Segments</a:t>
            </a:r>
          </a:p>
        </p:txBody>
      </p:sp>
      <p:sp>
        <p:nvSpPr>
          <p:cNvPr id="15" name="Text Placeholder 9">
            <a:extLst>
              <a:ext uri="{FF2B5EF4-FFF2-40B4-BE49-F238E27FC236}">
                <a16:creationId xmlns:a16="http://schemas.microsoft.com/office/drawing/2014/main" id="{B94321E8-5C2F-084B-96EC-4E5E9D0117F6}"/>
              </a:ext>
            </a:extLst>
          </p:cNvPr>
          <p:cNvSpPr>
            <a:spLocks noGrp="1"/>
          </p:cNvSpPr>
          <p:nvPr>
            <p:ph type="body" sz="quarter" idx="19" hasCustomPrompt="1"/>
          </p:nvPr>
        </p:nvSpPr>
        <p:spPr>
          <a:xfrm>
            <a:off x="5999480" y="955688"/>
            <a:ext cx="2781300" cy="616672"/>
          </a:xfrm>
        </p:spPr>
        <p:txBody>
          <a:bodyPr anchor="b">
            <a:noAutofit/>
          </a:bodyPr>
          <a:lstStyle>
            <a:lvl1pPr marL="0" indent="0">
              <a:buFontTx/>
              <a:buNone/>
              <a:defRPr sz="1200" b="1" i="0">
                <a:latin typeface="Arial" panose="020B0604020202020204" pitchFamily="34" charset="0"/>
                <a:cs typeface="Arial" panose="020B0604020202020204" pitchFamily="34" charset="0"/>
              </a:defRPr>
            </a:lvl1pPr>
            <a:lvl2pPr marL="457200" indent="0">
              <a:buFontTx/>
              <a:buNone/>
              <a:defRPr/>
            </a:lvl2pPr>
          </a:lstStyle>
          <a:p>
            <a:pPr lvl="0"/>
            <a:r>
              <a:rPr lang="en-US" dirty="0"/>
              <a:t>Segment Name C</a:t>
            </a:r>
          </a:p>
        </p:txBody>
      </p:sp>
      <p:cxnSp>
        <p:nvCxnSpPr>
          <p:cNvPr id="16" name="Straight Connector 15">
            <a:extLst>
              <a:ext uri="{FF2B5EF4-FFF2-40B4-BE49-F238E27FC236}">
                <a16:creationId xmlns:a16="http://schemas.microsoft.com/office/drawing/2014/main" id="{D2B1B023-6D4A-AC45-A51F-AF4C9831EC03}"/>
              </a:ext>
            </a:extLst>
          </p:cNvPr>
          <p:cNvCxnSpPr>
            <a:cxnSpLocks/>
          </p:cNvCxnSpPr>
          <p:nvPr userDrawn="1"/>
        </p:nvCxnSpPr>
        <p:spPr>
          <a:xfrm>
            <a:off x="6080598" y="1840782"/>
            <a:ext cx="2687424" cy="0"/>
          </a:xfrm>
          <a:prstGeom prst="line">
            <a:avLst/>
          </a:prstGeom>
          <a:ln w="1270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Text Placeholder 22">
            <a:extLst>
              <a:ext uri="{FF2B5EF4-FFF2-40B4-BE49-F238E27FC236}">
                <a16:creationId xmlns:a16="http://schemas.microsoft.com/office/drawing/2014/main" id="{BC62E6DB-C064-8044-B599-77F6782B56E4}"/>
              </a:ext>
            </a:extLst>
          </p:cNvPr>
          <p:cNvSpPr>
            <a:spLocks noGrp="1"/>
          </p:cNvSpPr>
          <p:nvPr>
            <p:ph type="body" sz="quarter" idx="20" hasCustomPrompt="1"/>
          </p:nvPr>
        </p:nvSpPr>
        <p:spPr>
          <a:xfrm>
            <a:off x="6024153" y="1941440"/>
            <a:ext cx="2765425" cy="2860675"/>
          </a:xfrm>
        </p:spPr>
        <p:txBody>
          <a:bodyPr>
            <a:noAutofit/>
          </a:bodyPr>
          <a:lstStyle>
            <a:lvl1pPr marL="228600" indent="-228600">
              <a:lnSpc>
                <a:spcPct val="100000"/>
              </a:lnSpc>
              <a:buClr>
                <a:schemeClr val="tx1">
                  <a:lumMod val="50000"/>
                  <a:lumOff val="50000"/>
                </a:schemeClr>
              </a:buClr>
              <a:buFont typeface="Arial" panose="020B0604020202020204" pitchFamily="34" charset="0"/>
              <a:buChar char="•"/>
              <a:defRPr sz="1000"/>
            </a:lvl1pPr>
          </a:lstStyle>
          <a:p>
            <a:pPr lvl="0"/>
            <a:r>
              <a:rPr lang="en-US" dirty="0"/>
              <a:t>Option A</a:t>
            </a:r>
          </a:p>
          <a:p>
            <a:pPr lvl="0"/>
            <a:r>
              <a:rPr lang="en-US" dirty="0"/>
              <a:t>Option B</a:t>
            </a:r>
          </a:p>
          <a:p>
            <a:pPr lvl="0"/>
            <a:endParaRPr lang="en-US" dirty="0"/>
          </a:p>
        </p:txBody>
      </p:sp>
      <p:sp>
        <p:nvSpPr>
          <p:cNvPr id="18" name="Text Placeholder 9">
            <a:extLst>
              <a:ext uri="{FF2B5EF4-FFF2-40B4-BE49-F238E27FC236}">
                <a16:creationId xmlns:a16="http://schemas.microsoft.com/office/drawing/2014/main" id="{4A1007F8-F045-C44B-B670-85AF48DE02FE}"/>
              </a:ext>
            </a:extLst>
          </p:cNvPr>
          <p:cNvSpPr>
            <a:spLocks noGrp="1"/>
          </p:cNvSpPr>
          <p:nvPr>
            <p:ph type="body" sz="quarter" idx="21" hasCustomPrompt="1"/>
          </p:nvPr>
        </p:nvSpPr>
        <p:spPr>
          <a:xfrm>
            <a:off x="5992751" y="1594982"/>
            <a:ext cx="2781300" cy="201929"/>
          </a:xfrm>
        </p:spPr>
        <p:txBody>
          <a:bodyPr anchor="ctr">
            <a:noAutofit/>
          </a:bodyPr>
          <a:lstStyle>
            <a:lvl1pPr marL="0" indent="0">
              <a:buFontTx/>
              <a:buNone/>
              <a:defRPr sz="1000" b="0" i="0">
                <a:latin typeface="Arial" panose="020B0604020202020204" pitchFamily="34" charset="0"/>
                <a:cs typeface="Arial" panose="020B0604020202020204" pitchFamily="34" charset="0"/>
              </a:defRPr>
            </a:lvl1pPr>
            <a:lvl2pPr marL="457200" indent="0">
              <a:buFontTx/>
              <a:buNone/>
              <a:defRPr/>
            </a:lvl2pPr>
          </a:lstStyle>
          <a:p>
            <a:pPr lvl="0"/>
            <a:r>
              <a:rPr lang="en-US" dirty="0"/>
              <a:t>~N=98</a:t>
            </a:r>
          </a:p>
        </p:txBody>
      </p:sp>
    </p:spTree>
    <p:extLst>
      <p:ext uri="{BB962C8B-B14F-4D97-AF65-F5344CB8AC3E}">
        <p14:creationId xmlns:p14="http://schemas.microsoft.com/office/powerpoint/2010/main" val="3418269668"/>
      </p:ext>
    </p:extLst>
  </p:cSld>
  <p:clrMapOvr>
    <a:masterClrMapping/>
  </p:clrMapOvr>
  <p:extLst>
    <p:ext uri="{DCECCB84-F9BA-43D5-87BE-67443E8EF086}">
      <p15:sldGuideLst xmlns:p15="http://schemas.microsoft.com/office/powerpoint/2012/main">
        <p15:guide id="1" pos="2016">
          <p15:clr>
            <a:srgbClr val="FBAE40"/>
          </p15:clr>
        </p15:guide>
        <p15:guide id="2" pos="3768">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ummary of Data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75A1F-08D1-9B4A-9D08-98E271D64B2C}"/>
              </a:ext>
            </a:extLst>
          </p:cNvPr>
          <p:cNvSpPr>
            <a:spLocks noGrp="1"/>
          </p:cNvSpPr>
          <p:nvPr>
            <p:ph type="title" hasCustomPrompt="1"/>
          </p:nvPr>
        </p:nvSpPr>
        <p:spPr>
          <a:xfrm>
            <a:off x="374005" y="342900"/>
            <a:ext cx="2788295" cy="1125292"/>
          </a:xfrm>
        </p:spPr>
        <p:txBody>
          <a:bodyPr anchor="b"/>
          <a:lstStyle>
            <a:lvl1pPr>
              <a:defRPr sz="3200" b="1" i="0">
                <a:latin typeface="Arial" panose="020B0604020202020204" pitchFamily="34" charset="0"/>
                <a:cs typeface="Arial" panose="020B0604020202020204" pitchFamily="34" charset="0"/>
              </a:defRPr>
            </a:lvl1pPr>
          </a:lstStyle>
          <a:p>
            <a:r>
              <a:rPr lang="en-US" sz="3200" b="1" dirty="0">
                <a:latin typeface="Arial" panose="020B0604020202020204" pitchFamily="34" charset="0"/>
                <a:cs typeface="Arial" panose="020B0604020202020204" pitchFamily="34" charset="0"/>
              </a:rPr>
              <a:t>Summary </a:t>
            </a:r>
            <a:br>
              <a:rPr lang="en-US" sz="3200" b="1" dirty="0">
                <a:latin typeface="Arial" panose="020B0604020202020204" pitchFamily="34" charset="0"/>
                <a:cs typeface="Arial" panose="020B0604020202020204" pitchFamily="34" charset="0"/>
              </a:rPr>
            </a:br>
            <a:r>
              <a:rPr lang="en-US" sz="3200" b="1" dirty="0">
                <a:latin typeface="Arial" panose="020B0604020202020204" pitchFamily="34" charset="0"/>
                <a:cs typeface="Arial" panose="020B0604020202020204" pitchFamily="34" charset="0"/>
              </a:rPr>
              <a:t>of data</a:t>
            </a:r>
          </a:p>
        </p:txBody>
      </p:sp>
      <p:sp>
        <p:nvSpPr>
          <p:cNvPr id="5" name="Date Placeholder 4">
            <a:extLst>
              <a:ext uri="{FF2B5EF4-FFF2-40B4-BE49-F238E27FC236}">
                <a16:creationId xmlns:a16="http://schemas.microsoft.com/office/drawing/2014/main" id="{4ACC7A8C-EC79-FD4E-920B-3E7ED0703A77}"/>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6" name="Footer Placeholder 5">
            <a:extLst>
              <a:ext uri="{FF2B5EF4-FFF2-40B4-BE49-F238E27FC236}">
                <a16:creationId xmlns:a16="http://schemas.microsoft.com/office/drawing/2014/main" id="{3A0DF3D6-536B-594E-8AC4-089FF6B57B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BBC7BC-11E2-3241-BC97-F540C9746ECA}"/>
              </a:ext>
            </a:extLst>
          </p:cNvPr>
          <p:cNvSpPr>
            <a:spLocks noGrp="1"/>
          </p:cNvSpPr>
          <p:nvPr>
            <p:ph type="sldNum" sz="quarter" idx="12"/>
          </p:nvPr>
        </p:nvSpPr>
        <p:spPr/>
        <p:txBody>
          <a:bodyPr/>
          <a:lstStyle/>
          <a:p>
            <a:fld id="{9EDAF098-F1AE-5C44-B493-2B7E426D4107}" type="slidenum">
              <a:rPr lang="en-US" smtClean="0"/>
              <a:t>‹#›</a:t>
            </a:fld>
            <a:endParaRPr lang="en-US"/>
          </a:p>
        </p:txBody>
      </p:sp>
      <p:sp>
        <p:nvSpPr>
          <p:cNvPr id="11" name="Text Placeholder 9">
            <a:extLst>
              <a:ext uri="{FF2B5EF4-FFF2-40B4-BE49-F238E27FC236}">
                <a16:creationId xmlns:a16="http://schemas.microsoft.com/office/drawing/2014/main" id="{5F163330-47E8-5640-B515-05C1701F66EE}"/>
              </a:ext>
            </a:extLst>
          </p:cNvPr>
          <p:cNvSpPr>
            <a:spLocks noGrp="1"/>
          </p:cNvSpPr>
          <p:nvPr>
            <p:ph type="body" sz="quarter" idx="13" hasCustomPrompt="1"/>
          </p:nvPr>
        </p:nvSpPr>
        <p:spPr>
          <a:xfrm>
            <a:off x="374293" y="1638995"/>
            <a:ext cx="2781300" cy="616672"/>
          </a:xfrm>
        </p:spPr>
        <p:txBody>
          <a:bodyPr anchor="t">
            <a:noAutofit/>
          </a:bodyPr>
          <a:lstStyle>
            <a:lvl1pPr marL="0" indent="0">
              <a:buFontTx/>
              <a:buNone/>
              <a:defRPr sz="1400" b="1" i="0">
                <a:latin typeface="Arial" panose="020B0604020202020204" pitchFamily="34" charset="0"/>
                <a:cs typeface="Arial" panose="020B0604020202020204" pitchFamily="34" charset="0"/>
              </a:defRPr>
            </a:lvl1pPr>
            <a:lvl2pPr marL="457200" indent="0">
              <a:buFontTx/>
              <a:buNone/>
              <a:defRPr/>
            </a:lvl2pPr>
          </a:lstStyle>
          <a:p>
            <a:pPr lvl="0"/>
            <a:r>
              <a:rPr lang="en-US" dirty="0"/>
              <a:t>Last Concept question </a:t>
            </a:r>
          </a:p>
        </p:txBody>
      </p:sp>
      <p:sp>
        <p:nvSpPr>
          <p:cNvPr id="13" name="Chart Placeholder 12">
            <a:extLst>
              <a:ext uri="{FF2B5EF4-FFF2-40B4-BE49-F238E27FC236}">
                <a16:creationId xmlns:a16="http://schemas.microsoft.com/office/drawing/2014/main" id="{00F758A3-1DD7-A144-A720-A573133564D1}"/>
              </a:ext>
            </a:extLst>
          </p:cNvPr>
          <p:cNvSpPr>
            <a:spLocks noGrp="1"/>
          </p:cNvSpPr>
          <p:nvPr>
            <p:ph type="chart" sz="quarter" idx="14" hasCustomPrompt="1"/>
          </p:nvPr>
        </p:nvSpPr>
        <p:spPr>
          <a:xfrm>
            <a:off x="3271838" y="361950"/>
            <a:ext cx="5491162" cy="4313238"/>
          </a:xfrm>
        </p:spPr>
        <p:txBody>
          <a:bodyPr>
            <a:noAutofit/>
          </a:bodyPr>
          <a:lstStyle>
            <a:lvl1pPr>
              <a:defRPr sz="3600"/>
            </a:lvl1pPr>
          </a:lstStyle>
          <a:p>
            <a:r>
              <a:rPr lang="en-US" dirty="0"/>
              <a:t>Insert your chart here</a:t>
            </a:r>
          </a:p>
        </p:txBody>
      </p:sp>
    </p:spTree>
    <p:extLst>
      <p:ext uri="{BB962C8B-B14F-4D97-AF65-F5344CB8AC3E}">
        <p14:creationId xmlns:p14="http://schemas.microsoft.com/office/powerpoint/2010/main" val="3810720484"/>
      </p:ext>
    </p:extLst>
  </p:cSld>
  <p:clrMapOvr>
    <a:masterClrMapping/>
  </p:clrMapOvr>
  <p:extLst>
    <p:ext uri="{DCECCB84-F9BA-43D5-87BE-67443E8EF086}">
      <p15:sldGuideLst xmlns:p15="http://schemas.microsoft.com/office/powerpoint/2012/main">
        <p15:guide id="1" pos="1992" userDrawn="1">
          <p15:clr>
            <a:srgbClr val="FBAE40"/>
          </p15:clr>
        </p15:guide>
        <p15:guide id="2" pos="379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umary of Data Responses">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4ACC7A8C-EC79-FD4E-920B-3E7ED0703A77}"/>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6" name="Footer Placeholder 5">
            <a:extLst>
              <a:ext uri="{FF2B5EF4-FFF2-40B4-BE49-F238E27FC236}">
                <a16:creationId xmlns:a16="http://schemas.microsoft.com/office/drawing/2014/main" id="{3A0DF3D6-536B-594E-8AC4-089FF6B57B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BBC7BC-11E2-3241-BC97-F540C9746ECA}"/>
              </a:ext>
            </a:extLst>
          </p:cNvPr>
          <p:cNvSpPr>
            <a:spLocks noGrp="1"/>
          </p:cNvSpPr>
          <p:nvPr>
            <p:ph type="sldNum" sz="quarter" idx="12"/>
          </p:nvPr>
        </p:nvSpPr>
        <p:spPr/>
        <p:txBody>
          <a:bodyPr/>
          <a:lstStyle/>
          <a:p>
            <a:fld id="{9EDAF098-F1AE-5C44-B493-2B7E426D4107}" type="slidenum">
              <a:rPr lang="en-US" smtClean="0"/>
              <a:t>‹#›</a:t>
            </a:fld>
            <a:endParaRPr lang="en-US"/>
          </a:p>
        </p:txBody>
      </p:sp>
      <p:sp>
        <p:nvSpPr>
          <p:cNvPr id="11" name="Text Placeholder 9">
            <a:extLst>
              <a:ext uri="{FF2B5EF4-FFF2-40B4-BE49-F238E27FC236}">
                <a16:creationId xmlns:a16="http://schemas.microsoft.com/office/drawing/2014/main" id="{5F163330-47E8-5640-B515-05C1701F66EE}"/>
              </a:ext>
            </a:extLst>
          </p:cNvPr>
          <p:cNvSpPr>
            <a:spLocks noGrp="1"/>
          </p:cNvSpPr>
          <p:nvPr>
            <p:ph type="body" sz="quarter" idx="13" hasCustomPrompt="1"/>
          </p:nvPr>
        </p:nvSpPr>
        <p:spPr>
          <a:xfrm>
            <a:off x="374293" y="380691"/>
            <a:ext cx="2781300" cy="4271520"/>
          </a:xfrm>
        </p:spPr>
        <p:txBody>
          <a:bodyPr anchor="t">
            <a:noAutofit/>
          </a:bodyPr>
          <a:lstStyle>
            <a:lvl1pPr marL="0" indent="0">
              <a:buFontTx/>
              <a:buNone/>
              <a:defRPr sz="1400" b="1" i="0">
                <a:latin typeface="Arial" panose="020B0604020202020204" pitchFamily="34" charset="0"/>
                <a:cs typeface="Arial" panose="020B0604020202020204" pitchFamily="34" charset="0"/>
              </a:defRPr>
            </a:lvl1pPr>
            <a:lvl2pPr marL="457200" indent="0">
              <a:buFontTx/>
              <a:buNone/>
              <a:defRPr/>
            </a:lvl2pPr>
          </a:lstStyle>
          <a:p>
            <a:pPr lvl="0"/>
            <a:r>
              <a:rPr lang="en-US" dirty="0"/>
              <a:t>Insert Last Concept question  </a:t>
            </a:r>
          </a:p>
        </p:txBody>
      </p:sp>
      <p:sp>
        <p:nvSpPr>
          <p:cNvPr id="8" name="Text Placeholder 9">
            <a:extLst>
              <a:ext uri="{FF2B5EF4-FFF2-40B4-BE49-F238E27FC236}">
                <a16:creationId xmlns:a16="http://schemas.microsoft.com/office/drawing/2014/main" id="{1EDA878D-6508-D843-97AD-1F8DFA84DA3C}"/>
              </a:ext>
            </a:extLst>
          </p:cNvPr>
          <p:cNvSpPr>
            <a:spLocks noGrp="1"/>
          </p:cNvSpPr>
          <p:nvPr>
            <p:ph type="body" sz="quarter" idx="14" hasCustomPrompt="1"/>
          </p:nvPr>
        </p:nvSpPr>
        <p:spPr>
          <a:xfrm>
            <a:off x="3200400" y="376940"/>
            <a:ext cx="5562599" cy="274637"/>
          </a:xfrm>
        </p:spPr>
        <p:txBody>
          <a:bodyPr anchor="b">
            <a:noAutofit/>
          </a:bodyPr>
          <a:lstStyle>
            <a:lvl1pPr marL="0" indent="0">
              <a:buFontTx/>
              <a:buNone/>
              <a:defRPr sz="1200" b="1" i="0">
                <a:latin typeface="Arial" panose="020B0604020202020204" pitchFamily="34" charset="0"/>
                <a:cs typeface="Arial" panose="020B0604020202020204" pitchFamily="34" charset="0"/>
              </a:defRPr>
            </a:lvl1pPr>
            <a:lvl2pPr marL="457200" indent="0">
              <a:buFontTx/>
              <a:buNone/>
              <a:defRPr/>
            </a:lvl2pPr>
          </a:lstStyle>
          <a:p>
            <a:pPr lvl="0"/>
            <a:r>
              <a:rPr lang="en-US" dirty="0"/>
              <a:t>All Participants’ Responses </a:t>
            </a:r>
          </a:p>
        </p:txBody>
      </p:sp>
      <p:sp>
        <p:nvSpPr>
          <p:cNvPr id="9" name="Text Placeholder 9">
            <a:extLst>
              <a:ext uri="{FF2B5EF4-FFF2-40B4-BE49-F238E27FC236}">
                <a16:creationId xmlns:a16="http://schemas.microsoft.com/office/drawing/2014/main" id="{0097E292-841A-A44D-9D88-C9FA8C2FB00F}"/>
              </a:ext>
            </a:extLst>
          </p:cNvPr>
          <p:cNvSpPr>
            <a:spLocks noGrp="1"/>
          </p:cNvSpPr>
          <p:nvPr>
            <p:ph type="body" sz="quarter" idx="15" hasCustomPrompt="1"/>
          </p:nvPr>
        </p:nvSpPr>
        <p:spPr>
          <a:xfrm>
            <a:off x="3200400" y="669407"/>
            <a:ext cx="2781300" cy="201929"/>
          </a:xfrm>
        </p:spPr>
        <p:txBody>
          <a:bodyPr anchor="ctr">
            <a:noAutofit/>
          </a:bodyPr>
          <a:lstStyle>
            <a:lvl1pPr marL="0" indent="0">
              <a:buFontTx/>
              <a:buNone/>
              <a:defRPr sz="1000" b="0" i="0">
                <a:latin typeface="Arial" panose="020B0604020202020204" pitchFamily="34" charset="0"/>
                <a:cs typeface="Arial" panose="020B0604020202020204" pitchFamily="34" charset="0"/>
              </a:defRPr>
            </a:lvl1pPr>
            <a:lvl2pPr marL="457200" indent="0">
              <a:buFontTx/>
              <a:buNone/>
              <a:defRPr/>
            </a:lvl2pPr>
          </a:lstStyle>
          <a:p>
            <a:pPr lvl="0"/>
            <a:r>
              <a:rPr lang="en-US" dirty="0"/>
              <a:t>~N=237</a:t>
            </a:r>
          </a:p>
        </p:txBody>
      </p:sp>
      <p:cxnSp>
        <p:nvCxnSpPr>
          <p:cNvPr id="10" name="Straight Connector 9">
            <a:extLst>
              <a:ext uri="{FF2B5EF4-FFF2-40B4-BE49-F238E27FC236}">
                <a16:creationId xmlns:a16="http://schemas.microsoft.com/office/drawing/2014/main" id="{9EC94A1D-1819-024D-AA3F-965F9DD955CE}"/>
              </a:ext>
            </a:extLst>
          </p:cNvPr>
          <p:cNvCxnSpPr>
            <a:cxnSpLocks/>
          </p:cNvCxnSpPr>
          <p:nvPr userDrawn="1"/>
        </p:nvCxnSpPr>
        <p:spPr>
          <a:xfrm>
            <a:off x="3200400" y="924321"/>
            <a:ext cx="5562599" cy="0"/>
          </a:xfrm>
          <a:prstGeom prst="line">
            <a:avLst/>
          </a:prstGeom>
          <a:ln w="1270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Text Placeholder 22">
            <a:extLst>
              <a:ext uri="{FF2B5EF4-FFF2-40B4-BE49-F238E27FC236}">
                <a16:creationId xmlns:a16="http://schemas.microsoft.com/office/drawing/2014/main" id="{E4423968-CC09-014C-8B3B-748080A1500B}"/>
              </a:ext>
            </a:extLst>
          </p:cNvPr>
          <p:cNvSpPr>
            <a:spLocks noGrp="1"/>
          </p:cNvSpPr>
          <p:nvPr>
            <p:ph type="body" sz="quarter" idx="17" hasCustomPrompt="1"/>
          </p:nvPr>
        </p:nvSpPr>
        <p:spPr>
          <a:xfrm>
            <a:off x="3200400" y="1024979"/>
            <a:ext cx="5562599" cy="3627228"/>
          </a:xfrm>
        </p:spPr>
        <p:txBody>
          <a:bodyPr>
            <a:noAutofit/>
          </a:bodyPr>
          <a:lstStyle>
            <a:lvl1pPr marL="228600" indent="-228600">
              <a:lnSpc>
                <a:spcPct val="100000"/>
              </a:lnSpc>
              <a:buClr>
                <a:schemeClr val="tx1">
                  <a:lumMod val="50000"/>
                  <a:lumOff val="50000"/>
                </a:schemeClr>
              </a:buClr>
              <a:buFont typeface="Arial" panose="020B0604020202020204" pitchFamily="34" charset="0"/>
              <a:buChar char="•"/>
              <a:defRPr sz="1000"/>
            </a:lvl1pPr>
          </a:lstStyle>
          <a:p>
            <a:pPr lvl="0"/>
            <a:r>
              <a:rPr lang="en-US" dirty="0"/>
              <a:t>Option A</a:t>
            </a:r>
          </a:p>
          <a:p>
            <a:pPr lvl="0"/>
            <a:r>
              <a:rPr lang="en-US" dirty="0"/>
              <a:t>Option B</a:t>
            </a:r>
          </a:p>
          <a:p>
            <a:pPr lvl="0"/>
            <a:endParaRPr lang="en-US" dirty="0"/>
          </a:p>
        </p:txBody>
      </p:sp>
    </p:spTree>
    <p:extLst>
      <p:ext uri="{BB962C8B-B14F-4D97-AF65-F5344CB8AC3E}">
        <p14:creationId xmlns:p14="http://schemas.microsoft.com/office/powerpoint/2010/main" val="3809000942"/>
      </p:ext>
    </p:extLst>
  </p:cSld>
  <p:clrMapOvr>
    <a:masterClrMapping/>
  </p:clrMapOvr>
  <p:extLst>
    <p:ext uri="{DCECCB84-F9BA-43D5-87BE-67443E8EF086}">
      <p15:sldGuideLst xmlns:p15="http://schemas.microsoft.com/office/powerpoint/2012/main">
        <p15:guide id="1" pos="1992">
          <p15:clr>
            <a:srgbClr val="FBAE40"/>
          </p15:clr>
        </p15:guide>
        <p15:guide id="2" pos="3792">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gment Agre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5F591CA-CA46-204D-A829-CA0A465C7614}"/>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4" name="Footer Placeholder 3">
            <a:extLst>
              <a:ext uri="{FF2B5EF4-FFF2-40B4-BE49-F238E27FC236}">
                <a16:creationId xmlns:a16="http://schemas.microsoft.com/office/drawing/2014/main" id="{B647C385-E78D-DC4E-A8FD-186D928C06D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6DD58F-D728-2C46-A122-9ECCEE361D07}"/>
              </a:ext>
            </a:extLst>
          </p:cNvPr>
          <p:cNvSpPr>
            <a:spLocks noGrp="1"/>
          </p:cNvSpPr>
          <p:nvPr>
            <p:ph type="sldNum" sz="quarter" idx="12"/>
          </p:nvPr>
        </p:nvSpPr>
        <p:spPr/>
        <p:txBody>
          <a:bodyPr/>
          <a:lstStyle/>
          <a:p>
            <a:fld id="{9EDAF098-F1AE-5C44-B493-2B7E426D4107}" type="slidenum">
              <a:rPr lang="en-US" smtClean="0"/>
              <a:t>‹#›</a:t>
            </a:fld>
            <a:endParaRPr lang="en-US"/>
          </a:p>
        </p:txBody>
      </p:sp>
      <p:sp>
        <p:nvSpPr>
          <p:cNvPr id="9" name="Text Placeholder 8">
            <a:extLst>
              <a:ext uri="{FF2B5EF4-FFF2-40B4-BE49-F238E27FC236}">
                <a16:creationId xmlns:a16="http://schemas.microsoft.com/office/drawing/2014/main" id="{7445100E-39F6-4F41-A139-D2A275E23689}"/>
              </a:ext>
            </a:extLst>
          </p:cNvPr>
          <p:cNvSpPr>
            <a:spLocks noGrp="1"/>
          </p:cNvSpPr>
          <p:nvPr>
            <p:ph type="body" sz="quarter" idx="13" hasCustomPrompt="1"/>
          </p:nvPr>
        </p:nvSpPr>
        <p:spPr>
          <a:xfrm>
            <a:off x="374005" y="617130"/>
            <a:ext cx="2102495" cy="4031070"/>
          </a:xfrm>
        </p:spPr>
        <p:txBody>
          <a:bodyPr>
            <a:noAutofit/>
          </a:bodyPr>
          <a:lstStyle>
            <a:lvl1pPr marL="0" indent="0">
              <a:buFontTx/>
              <a:buNone/>
              <a:defRPr sz="1400" b="1" i="0">
                <a:latin typeface="Arial" panose="020B0604020202020204" pitchFamily="34" charset="0"/>
                <a:cs typeface="Arial" panose="020B0604020202020204" pitchFamily="34" charset="0"/>
              </a:defRPr>
            </a:lvl1pPr>
          </a:lstStyle>
          <a:p>
            <a:pPr lvl="0"/>
            <a:r>
              <a:rPr lang="en-US" sz="1400" b="1" dirty="0">
                <a:latin typeface="Arial" panose="020B0604020202020204" pitchFamily="34" charset="0"/>
                <a:cs typeface="Arial" panose="020B0604020202020204" pitchFamily="34" charset="0"/>
              </a:rPr>
              <a:t>What do you think about this concept? </a:t>
            </a:r>
            <a:endParaRPr lang="en-US" dirty="0"/>
          </a:p>
        </p:txBody>
      </p:sp>
      <p:sp>
        <p:nvSpPr>
          <p:cNvPr id="12" name="Text Placeholder 11">
            <a:extLst>
              <a:ext uri="{FF2B5EF4-FFF2-40B4-BE49-F238E27FC236}">
                <a16:creationId xmlns:a16="http://schemas.microsoft.com/office/drawing/2014/main" id="{26938D5C-0757-CF42-B12C-F0DDC587E62C}"/>
              </a:ext>
            </a:extLst>
          </p:cNvPr>
          <p:cNvSpPr>
            <a:spLocks noGrp="1"/>
          </p:cNvSpPr>
          <p:nvPr>
            <p:ph type="body" sz="quarter" idx="14" hasCustomPrompt="1"/>
          </p:nvPr>
        </p:nvSpPr>
        <p:spPr>
          <a:xfrm>
            <a:off x="351771" y="361950"/>
            <a:ext cx="2124729" cy="255180"/>
          </a:xfrm>
        </p:spPr>
        <p:txBody>
          <a:bodyPr>
            <a:noAutofit/>
          </a:bodyPr>
          <a:lstStyle>
            <a:lvl1pPr marL="0" indent="0">
              <a:buFontTx/>
              <a:buNone/>
              <a:defRPr sz="1000" b="1" i="0">
                <a:solidFill>
                  <a:schemeClr val="accent3"/>
                </a:solidFill>
                <a:latin typeface="Arial" panose="020B0604020202020204" pitchFamily="34" charset="0"/>
                <a:cs typeface="Arial" panose="020B0604020202020204" pitchFamily="34" charset="0"/>
              </a:defRPr>
            </a:lvl1pPr>
          </a:lstStyle>
          <a:p>
            <a:pPr lvl="0"/>
            <a:r>
              <a:rPr lang="en-US" dirty="0"/>
              <a:t>HOW  SEGMENTS AGREED</a:t>
            </a:r>
          </a:p>
        </p:txBody>
      </p:sp>
      <p:sp>
        <p:nvSpPr>
          <p:cNvPr id="19" name="Table Placeholder 18">
            <a:extLst>
              <a:ext uri="{FF2B5EF4-FFF2-40B4-BE49-F238E27FC236}">
                <a16:creationId xmlns:a16="http://schemas.microsoft.com/office/drawing/2014/main" id="{69651763-0983-E04B-A99B-2AC1789298E2}"/>
              </a:ext>
            </a:extLst>
          </p:cNvPr>
          <p:cNvSpPr>
            <a:spLocks noGrp="1"/>
          </p:cNvSpPr>
          <p:nvPr>
            <p:ph type="tbl" sz="quarter" idx="15"/>
          </p:nvPr>
        </p:nvSpPr>
        <p:spPr>
          <a:xfrm>
            <a:off x="2476500" y="361950"/>
            <a:ext cx="6286500" cy="4419600"/>
          </a:xfrm>
        </p:spPr>
        <p:txBody>
          <a:bodyPr/>
          <a:lstStyle/>
          <a:p>
            <a:endParaRPr lang="en-US" dirty="0"/>
          </a:p>
        </p:txBody>
      </p:sp>
    </p:spTree>
    <p:extLst>
      <p:ext uri="{BB962C8B-B14F-4D97-AF65-F5344CB8AC3E}">
        <p14:creationId xmlns:p14="http://schemas.microsoft.com/office/powerpoint/2010/main" val="3779232411"/>
      </p:ext>
    </p:extLst>
  </p:cSld>
  <p:clrMapOvr>
    <a:masterClrMapping/>
  </p:clrMapOvr>
  <p:extLst>
    <p:ext uri="{DCECCB84-F9BA-43D5-87BE-67443E8EF086}">
      <p15:sldGuideLst xmlns:p15="http://schemas.microsoft.com/office/powerpoint/2012/main">
        <p15:guide id="1" pos="1560" userDrawn="1">
          <p15:clr>
            <a:srgbClr val="FBAE40"/>
          </p15:clr>
        </p15:guide>
        <p15:guide id="2" pos="420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gment Said ">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5F591CA-CA46-204D-A829-CA0A465C7614}"/>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4" name="Footer Placeholder 3">
            <a:extLst>
              <a:ext uri="{FF2B5EF4-FFF2-40B4-BE49-F238E27FC236}">
                <a16:creationId xmlns:a16="http://schemas.microsoft.com/office/drawing/2014/main" id="{B647C385-E78D-DC4E-A8FD-186D928C06D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6DD58F-D728-2C46-A122-9ECCEE361D07}"/>
              </a:ext>
            </a:extLst>
          </p:cNvPr>
          <p:cNvSpPr>
            <a:spLocks noGrp="1"/>
          </p:cNvSpPr>
          <p:nvPr>
            <p:ph type="sldNum" sz="quarter" idx="12"/>
          </p:nvPr>
        </p:nvSpPr>
        <p:spPr/>
        <p:txBody>
          <a:bodyPr/>
          <a:lstStyle/>
          <a:p>
            <a:fld id="{9EDAF098-F1AE-5C44-B493-2B7E426D4107}" type="slidenum">
              <a:rPr lang="en-US" smtClean="0"/>
              <a:t>‹#›</a:t>
            </a:fld>
            <a:endParaRPr lang="en-US"/>
          </a:p>
        </p:txBody>
      </p:sp>
      <p:sp>
        <p:nvSpPr>
          <p:cNvPr id="9" name="Text Placeholder 8">
            <a:extLst>
              <a:ext uri="{FF2B5EF4-FFF2-40B4-BE49-F238E27FC236}">
                <a16:creationId xmlns:a16="http://schemas.microsoft.com/office/drawing/2014/main" id="{7445100E-39F6-4F41-A139-D2A275E23689}"/>
              </a:ext>
            </a:extLst>
          </p:cNvPr>
          <p:cNvSpPr>
            <a:spLocks noGrp="1"/>
          </p:cNvSpPr>
          <p:nvPr>
            <p:ph type="body" sz="quarter" idx="13" hasCustomPrompt="1"/>
          </p:nvPr>
        </p:nvSpPr>
        <p:spPr>
          <a:xfrm>
            <a:off x="374005" y="617130"/>
            <a:ext cx="2102495" cy="4031070"/>
          </a:xfrm>
        </p:spPr>
        <p:txBody>
          <a:bodyPr>
            <a:noAutofit/>
          </a:bodyPr>
          <a:lstStyle>
            <a:lvl1pPr marL="0" indent="0">
              <a:buFontTx/>
              <a:buNone/>
              <a:defRPr sz="1400" b="1" i="0">
                <a:latin typeface="Arial" panose="020B0604020202020204" pitchFamily="34" charset="0"/>
                <a:cs typeface="Arial" panose="020B0604020202020204" pitchFamily="34" charset="0"/>
              </a:defRPr>
            </a:lvl1pPr>
          </a:lstStyle>
          <a:p>
            <a:pPr lvl="0"/>
            <a:r>
              <a:rPr lang="en-US" sz="1400" b="1" dirty="0">
                <a:latin typeface="Arial" panose="020B0604020202020204" pitchFamily="34" charset="0"/>
                <a:cs typeface="Arial" panose="020B0604020202020204" pitchFamily="34" charset="0"/>
              </a:rPr>
              <a:t>What do you think about this concept? </a:t>
            </a:r>
            <a:endParaRPr lang="en-US" dirty="0"/>
          </a:p>
        </p:txBody>
      </p:sp>
      <p:sp>
        <p:nvSpPr>
          <p:cNvPr id="12" name="Text Placeholder 11">
            <a:extLst>
              <a:ext uri="{FF2B5EF4-FFF2-40B4-BE49-F238E27FC236}">
                <a16:creationId xmlns:a16="http://schemas.microsoft.com/office/drawing/2014/main" id="{26938D5C-0757-CF42-B12C-F0DDC587E62C}"/>
              </a:ext>
            </a:extLst>
          </p:cNvPr>
          <p:cNvSpPr>
            <a:spLocks noGrp="1"/>
          </p:cNvSpPr>
          <p:nvPr>
            <p:ph type="body" sz="quarter" idx="14" hasCustomPrompt="1"/>
          </p:nvPr>
        </p:nvSpPr>
        <p:spPr>
          <a:xfrm>
            <a:off x="351771" y="361950"/>
            <a:ext cx="2124729" cy="255180"/>
          </a:xfrm>
        </p:spPr>
        <p:txBody>
          <a:bodyPr>
            <a:noAutofit/>
          </a:bodyPr>
          <a:lstStyle>
            <a:lvl1pPr marL="0" indent="0">
              <a:buFontTx/>
              <a:buNone/>
              <a:defRPr sz="1000" b="1" i="0">
                <a:solidFill>
                  <a:schemeClr val="accent5"/>
                </a:solidFill>
                <a:latin typeface="Arial" panose="020B0604020202020204" pitchFamily="34" charset="0"/>
                <a:cs typeface="Arial" panose="020B0604020202020204" pitchFamily="34" charset="0"/>
              </a:defRPr>
            </a:lvl1pPr>
          </a:lstStyle>
          <a:p>
            <a:pPr lvl="0"/>
            <a:r>
              <a:rPr lang="en-US" dirty="0"/>
              <a:t>WHAT SEGMENTS SAID</a:t>
            </a:r>
          </a:p>
        </p:txBody>
      </p:sp>
      <p:sp>
        <p:nvSpPr>
          <p:cNvPr id="19" name="Table Placeholder 18">
            <a:extLst>
              <a:ext uri="{FF2B5EF4-FFF2-40B4-BE49-F238E27FC236}">
                <a16:creationId xmlns:a16="http://schemas.microsoft.com/office/drawing/2014/main" id="{69651763-0983-E04B-A99B-2AC1789298E2}"/>
              </a:ext>
            </a:extLst>
          </p:cNvPr>
          <p:cNvSpPr>
            <a:spLocks noGrp="1"/>
          </p:cNvSpPr>
          <p:nvPr>
            <p:ph type="tbl" sz="quarter" idx="15"/>
          </p:nvPr>
        </p:nvSpPr>
        <p:spPr>
          <a:xfrm>
            <a:off x="2476500" y="361950"/>
            <a:ext cx="6286500" cy="4419600"/>
          </a:xfrm>
        </p:spPr>
        <p:txBody>
          <a:bodyPr/>
          <a:lstStyle/>
          <a:p>
            <a:endParaRPr lang="en-US"/>
          </a:p>
        </p:txBody>
      </p:sp>
    </p:spTree>
    <p:extLst>
      <p:ext uri="{BB962C8B-B14F-4D97-AF65-F5344CB8AC3E}">
        <p14:creationId xmlns:p14="http://schemas.microsoft.com/office/powerpoint/2010/main" val="3794605413"/>
      </p:ext>
    </p:extLst>
  </p:cSld>
  <p:clrMapOvr>
    <a:masterClrMapping/>
  </p:clrMapOvr>
  <p:extLst>
    <p:ext uri="{DCECCB84-F9BA-43D5-87BE-67443E8EF086}">
      <p15:sldGuideLst xmlns:p15="http://schemas.microsoft.com/office/powerpoint/2012/main">
        <p15:guide id="1" pos="1560">
          <p15:clr>
            <a:srgbClr val="FBAE40"/>
          </p15:clr>
        </p15:guide>
        <p15:guide id="2" pos="420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697A89-AE66-3C41-894E-1D05DDC1A661}"/>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9A42B6A3-50B9-6545-B95D-9B318414CC59}"/>
              </a:ext>
            </a:extLst>
          </p:cNvPr>
          <p:cNvSpPr>
            <a:spLocks noGrp="1"/>
          </p:cNvSpPr>
          <p:nvPr>
            <p:ph type="body" idx="1"/>
          </p:nvPr>
        </p:nvSpPr>
        <p:spPr>
          <a:xfrm>
            <a:off x="628650" y="1370013"/>
            <a:ext cx="7886700" cy="3262312"/>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303D8AB-2E9B-4F44-9554-4029F6DB666E}"/>
              </a:ext>
            </a:extLst>
          </p:cNvPr>
          <p:cNvSpPr>
            <a:spLocks noGrp="1"/>
          </p:cNvSpPr>
          <p:nvPr>
            <p:ph type="dt" sz="half" idx="2"/>
          </p:nvPr>
        </p:nvSpPr>
        <p:spPr>
          <a:xfrm>
            <a:off x="374005" y="4795399"/>
            <a:ext cx="2057400" cy="274637"/>
          </a:xfrm>
          <a:prstGeom prst="rect">
            <a:avLst/>
          </a:prstGeom>
        </p:spPr>
        <p:txBody>
          <a:bodyPr vert="horz" lIns="91440" tIns="45720" rIns="91440" bIns="45720" rtlCol="0" anchor="ctr"/>
          <a:lstStyle>
            <a:lvl1pPr algn="l">
              <a:defRPr sz="900">
                <a:solidFill>
                  <a:schemeClr val="bg1">
                    <a:lumMod val="65000"/>
                  </a:schemeClr>
                </a:solidFill>
              </a:defRPr>
            </a:lvl1pPr>
          </a:lstStyle>
          <a:p>
            <a:fld id="{F5AB9AAA-FCFF-A447-AC57-59F03879B500}" type="datetimeFigureOut">
              <a:rPr lang="en-US" smtClean="0"/>
              <a:pPr/>
              <a:t>8/29/19</a:t>
            </a:fld>
            <a:endParaRPr lang="en-US" dirty="0"/>
          </a:p>
        </p:txBody>
      </p:sp>
      <p:sp>
        <p:nvSpPr>
          <p:cNvPr id="5" name="Footer Placeholder 4">
            <a:extLst>
              <a:ext uri="{FF2B5EF4-FFF2-40B4-BE49-F238E27FC236}">
                <a16:creationId xmlns:a16="http://schemas.microsoft.com/office/drawing/2014/main" id="{ED3EFFBD-D6C1-C949-BCCF-C502AB22FDFB}"/>
              </a:ext>
            </a:extLst>
          </p:cNvPr>
          <p:cNvSpPr>
            <a:spLocks noGrp="1"/>
          </p:cNvSpPr>
          <p:nvPr>
            <p:ph type="ftr" sz="quarter" idx="3"/>
          </p:nvPr>
        </p:nvSpPr>
        <p:spPr>
          <a:xfrm>
            <a:off x="3028950" y="4795399"/>
            <a:ext cx="3086100" cy="274637"/>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3483375-8A31-6F41-BC91-EBFE1F455FD8}"/>
              </a:ext>
            </a:extLst>
          </p:cNvPr>
          <p:cNvSpPr>
            <a:spLocks noGrp="1"/>
          </p:cNvSpPr>
          <p:nvPr>
            <p:ph type="sldNum" sz="quarter" idx="4"/>
          </p:nvPr>
        </p:nvSpPr>
        <p:spPr>
          <a:xfrm>
            <a:off x="7012926" y="4795399"/>
            <a:ext cx="2057400" cy="274637"/>
          </a:xfrm>
          <a:prstGeom prst="rect">
            <a:avLst/>
          </a:prstGeom>
        </p:spPr>
        <p:txBody>
          <a:bodyPr vert="horz" lIns="91440" tIns="45720" rIns="91440" bIns="45720" rtlCol="0" anchor="ctr"/>
          <a:lstStyle>
            <a:lvl1pPr algn="r">
              <a:defRPr sz="900">
                <a:solidFill>
                  <a:schemeClr val="tx1">
                    <a:tint val="75000"/>
                  </a:schemeClr>
                </a:solidFill>
              </a:defRPr>
            </a:lvl1pPr>
          </a:lstStyle>
          <a:p>
            <a:fld id="{9EDAF098-F1AE-5C44-B493-2B7E426D4107}" type="slidenum">
              <a:rPr lang="en-US" smtClean="0"/>
              <a:pPr/>
              <a:t>‹#›</a:t>
            </a:fld>
            <a:endParaRPr lang="en-US"/>
          </a:p>
        </p:txBody>
      </p:sp>
    </p:spTree>
    <p:extLst>
      <p:ext uri="{BB962C8B-B14F-4D97-AF65-F5344CB8AC3E}">
        <p14:creationId xmlns:p14="http://schemas.microsoft.com/office/powerpoint/2010/main" val="3047611942"/>
      </p:ext>
    </p:extLst>
  </p:cSld>
  <p:clrMap bg1="lt1" tx1="dk1" bg2="lt2" tx2="dk2" accent1="accent1" accent2="accent2" accent3="accent3" accent4="accent4" accent5="accent5" accent6="accent6" hlink="hlink" folHlink="folHlink"/>
  <p:sldLayoutIdLst>
    <p:sldLayoutId id="2147483697" r:id="rId1"/>
    <p:sldLayoutId id="2147483700" r:id="rId2"/>
    <p:sldLayoutId id="2147483708" r:id="rId3"/>
    <p:sldLayoutId id="2147483704" r:id="rId4"/>
    <p:sldLayoutId id="2147483709" r:id="rId5"/>
    <p:sldLayoutId id="2147483710" r:id="rId6"/>
    <p:sldLayoutId id="2147483716" r:id="rId7"/>
    <p:sldLayoutId id="2147483711" r:id="rId8"/>
    <p:sldLayoutId id="2147483712" r:id="rId9"/>
    <p:sldLayoutId id="2147483714" r:id="rId10"/>
    <p:sldLayoutId id="2147483713" r:id="rId11"/>
    <p:sldLayoutId id="2147483715" r:id="rId12"/>
    <p:sldLayoutId id="2147483717"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80" userDrawn="1">
          <p15:clr>
            <a:srgbClr val="F26B43"/>
          </p15:clr>
        </p15:guide>
        <p15:guide id="2" orient="horz" pos="1620" userDrawn="1">
          <p15:clr>
            <a:srgbClr val="F26B43"/>
          </p15:clr>
        </p15:guide>
        <p15:guide id="3" pos="216" userDrawn="1">
          <p15:clr>
            <a:srgbClr val="F26B43"/>
          </p15:clr>
        </p15:guide>
        <p15:guide id="4" pos="5520" userDrawn="1">
          <p15:clr>
            <a:srgbClr val="F26B43"/>
          </p15:clr>
        </p15:guide>
        <p15:guide id="5" orient="horz" pos="3012" userDrawn="1">
          <p15:clr>
            <a:srgbClr val="F26B43"/>
          </p15:clr>
        </p15:guide>
        <p15:guide id="6" orient="horz" pos="22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5.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ctrTitle"/>
          </p:nvPr>
        </p:nvSpPr>
        <p:spPr/>
        <p:txBody>
          <a:bodyPr/>
          <a:lstStyle/>
          <a:p>
            <a:r>
              <a:t>Democracy.ai N100 Independent Voters</a:t>
            </a:r>
          </a:p>
        </p:txBody>
      </p:sp>
      <p:sp>
        <p:nvSpPr>
          <p:cNvPr id="3" name="Subtitle 2"/>
          <p:cNvSpPr>
            <a:spLocks noGrp="1"/>
          </p:cNvSpPr>
          <p:nvPr>
            <p:ph type="subTitle" idx="1"/>
          </p:nvPr>
        </p:nvSpPr>
        <p:spPr/>
        <p:txBody>
          <a:bodyPr/>
          <a:lstStyle/>
          <a:p>
            <a:r>
              <a:t>Online 67 minute conversation with ~N=149</a:t>
            </a:r>
          </a:p>
          <a:p>
            <a:r>
              <a:t>2020-01-29</a:t>
            </a:r>
          </a:p>
        </p:txBody>
      </p:sp>
      <p:sp>
        <p:nvSpPr>
          <p:cNvPr id="4" name="Text Placeholder 3"/>
          <p:cNvSpPr>
            <a:spLocks noGrp="1"/>
          </p:cNvSpPr>
          <p:nvPr>
            <p:ph type="body" idx="14" sz="quarter"/>
          </p:nvPr>
        </p:nvSpPr>
        <p:spPr/>
        <p:txBody>
          <a:bodyPr/>
          <a:lstStyle/>
          <a:p>
            <a:r>
              <a:t>Topline Report</a:t>
            </a:r>
          </a:p>
        </p:txBody>
      </p:sp>
    </p:spTree>
  </p:cSld>
  <p:clrMapOvr>
    <a:masterClrMapping/>
  </p:clrMapOvr>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Which candidate do you think will win the presidential election in November?</a:t>
            </a:r>
          </a:p>
        </p:txBody>
      </p:sp>
      <p:sp>
        <p:nvSpPr>
          <p:cNvPr id="3" name="Text Placeholder 2"/>
          <p:cNvSpPr>
            <a:spLocks noGrp="1"/>
          </p:cNvSpPr>
          <p:nvPr>
            <p:ph type="body" idx="14" sz="quarter"/>
          </p:nvPr>
        </p:nvSpPr>
        <p:spPr/>
        <p:txBody>
          <a:bodyPr/>
          <a:lstStyle/>
          <a:p>
            <a:r>
              <a:t>SINGLE-SELECT POLL</a:t>
            </a:r>
          </a:p>
        </p:txBody>
      </p:sp>
      <p:graphicFrame>
        <p:nvGraphicFramePr>
          <p:cNvPr id="4" name="Table Placeholder 3"/>
          <p:cNvGraphicFramePr>
            <a:graphicFrameLocks noGrp="1"/>
          </p:cNvGraphicFramePr>
          <p:nvPr>
            <p:ph type="tbl" idx="15" sz="quarter"/>
          </p:nvPr>
        </p:nvGraphicFramePr>
        <p:xfrm>
          <a:off x="2476500" y="361950"/>
          <a:ext cx="6492240" cy="370840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Poll Options</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All (n=129)</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Vote Bernie (n=14)</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Not Bernie  (n=115)</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r>
              <a:tr h="370840">
                <a:tc>
                  <a:txBody>
                    <a:bodyPr/>
                    <a:lstStyle/>
                    <a:p>
                      <a:r>
                        <a:rPr sz="1000" b="0" i="0">
                          <a:latin typeface="Arial"/>
                        </a:rPr>
                        <a:t>Donald Trump</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48%</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53%</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Joe Biden</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27%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28%</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27%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Bernie Sanders</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Elizabeth Warren</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6%</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6%</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Pete Buttigieg</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2%</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3%</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Mike Bloomberg</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5%</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6%</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Amy Klobuchar</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2%</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2%</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Tom Steyer</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2%</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2%</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Andrew Yang</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makes you think that? Please tell us who you selected above along with your reasons.</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(n=126)</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Vote Bernie (n=14)</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Not Bernie  (n=112)</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He knows what he’s doing</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Democrats are screwing up with impeachment efforts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Donald Trump, I think he is a smart businessman</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He did a good job with NYC and has a lot of funds for his campaign</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Trump because he gets done what he say he will</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Best chance to beat that clown moron Trump.</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think that he could get things done we're Trump messed up at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I'm not sure he will as long as it isn't Trump</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Bloomberg, there is really no good choice among the candidates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Mike Bloomberg as he seems less "leftist" than the rest of the democratic party.</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makes you think that? Please tell us who you selected above along with your reasons.</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(n=126)</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Vote Bernie (n=14)</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Not Bernie  (n=112)</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He knows what he’s doing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picked Sanders because I am hoping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He knows what he’s doing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He has experience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don't know, I can only hope. I would like it to be Bernie Sanders, I think he could do the best for all Americans. But I have no idea who it will be.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He has experience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he is putting America first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He is the best candidate in my opinion. I love all that he stands for!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He is doing what he said he would do wen he ran for office. Improving economy, more jobs, better border security and more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There is no respectable person running on the Democratic side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He seems the most honest and popular candidate and he wants to help people opposed to himself.</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There is no respectable person running on the Democratic side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He is doing what he said he would do wen he ran for office. Improving economy, more jobs, better border security and more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think people are fed up with the way we keep doing the same things  over and over and expecting a different result which is the definition of insanity.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he is putting America first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Democrats are screwing up with impeachment efforts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selected Sanders because i have been a long supporter of him i think he is for the lower class of people and want to end the war on drugs. I have always liked him</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More than half the country are Trump supporters.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More than half the country are Trump supporters.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Bernie Sanders because he will do the job right and do great for this economy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Democrats are screwing up with impeachment efforts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because he has kept his campaign promises and the economy is great unemployment is at long time lows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Best chance to beat that clown moron Trump.</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because he has kept his campaign promises and the economy is great unemployment is at long time lows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Which of the following candidates do you find most likable? </a:t>
            </a:r>
          </a:p>
        </p:txBody>
      </p:sp>
      <p:sp>
        <p:nvSpPr>
          <p:cNvPr id="3" name="Text Placeholder 2"/>
          <p:cNvSpPr>
            <a:spLocks noGrp="1"/>
          </p:cNvSpPr>
          <p:nvPr>
            <p:ph type="body" idx="14" sz="quarter"/>
          </p:nvPr>
        </p:nvSpPr>
        <p:spPr/>
        <p:txBody>
          <a:bodyPr/>
          <a:lstStyle/>
          <a:p>
            <a:r>
              <a:t>SINGLE-SELECT POLL</a:t>
            </a:r>
          </a:p>
        </p:txBody>
      </p:sp>
      <p:graphicFrame>
        <p:nvGraphicFramePr>
          <p:cNvPr id="4" name="Table Placeholder 3"/>
          <p:cNvGraphicFramePr>
            <a:graphicFrameLocks noGrp="1"/>
          </p:cNvGraphicFramePr>
          <p:nvPr>
            <p:ph type="tbl" idx="15" sz="quarter"/>
          </p:nvPr>
        </p:nvGraphicFramePr>
        <p:xfrm>
          <a:off x="2476500" y="361950"/>
          <a:ext cx="6492240" cy="370840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Poll Options</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All (n=126)</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Vote Bernie (n=14)</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Not Bernie  (n=112)</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r>
              <a:tr h="370840">
                <a:tc>
                  <a:txBody>
                    <a:bodyPr/>
                    <a:lstStyle/>
                    <a:p>
                      <a:r>
                        <a:rPr sz="1000" b="0" i="0">
                          <a:latin typeface="Arial"/>
                        </a:rPr>
                        <a:t>Donald Trump</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30%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34%</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Joe Biden</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14%</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14%</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14%</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Bernie Sanders</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12%</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64%</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5%</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Elizabeth Warren</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11%</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Pete Buttigieg</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11%</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12%</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Mike Bloomberg</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6%</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6%</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Amy Klobuchar</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4%</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4%</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Tom Steyer</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2%</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3%</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Andrew Yang</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11%</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do you like about the candidate you chose? Please tell us who you selected above along with your reasons.</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(n=125)</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Vote Bernie (n=13)</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Not Bernie  (n=112)</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He is Honest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Just seems like a very down-to-earth guy and I think it would be a great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He is a moderate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He is a businessman and he tells it like it is.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low unemployment rate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think pete seems like a nice guy.</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He doesn't care about offending others, he only cares about what is good for this country and getting it back on its feet again. I truly admire that.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honest and trustable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Elizabeth Warren actually has plans.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don't like him</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do you like about the candidate you chose? Please tell us who you selected above along with your reasons.</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(n=125)</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Vote Bernie (n=13)</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Not Bernie  (n=112)</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Bold, charismatic, and energetic.</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really like Bernie Sanders regardless of his age. I feel that he will do a good job getting this country back into shape.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He gets stuff done and he cares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He is Honest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He's the most real and about the people.  What you see is what you get.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Bold, charismatic, and energetic.</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He gets stuff done and he cares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like Warren because she cares about getting the details right and does her research. I get the feeling that she really cares about protecting folks.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He is Honest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He seems like he really cares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He cares about poor people.  He wants universal health care and affordable education for all.  He does not take money from big donors.  He is not corrupt.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He seems like he really cares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Just seems like a very down-to-earth guy and I think it would be a great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like his policies towards american development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Just seems like a very down-to-earth guy and I think it would be a great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He can't be bought and they can't control him.</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Trump: I don't like him but I don't like dems and repubs because they aren't on the peoples side.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He can't be bought and they can't control him.</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He seems more genuine.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He wants some of the same things that I want our govt. to do for the people. As of late the govt officials' have been in it for themselves and not to help others.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He seems more genuine.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Joe Biden.  I seems like a nice person overall.  He also has that he worked closely with Obama going for him.</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Bernie is one that I feel I could actually sit down and have a good and interesting conversation with on a variety of subjects. He doesn't seem to be judgmental, always trying to look at all sides.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Doesn’t seem like a liar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is your ideal outcome for the impeachment trial?</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333756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(n=133)</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Vote Bernie (n=14)</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Not Bernie  (n=119)</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I think Trump should be impeached and should not be in office and should not be allowed to run again</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remove trump from office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for Trump to be removed from office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Donald Trump is removed from office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think the president should be removed from office.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right matters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for it to go away</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An acquital</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is your ideal outcome for the impeachment trial?</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(n=133)</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Vote Bernie (n=14)</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Not Bernie  (n=119)</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To be honest I really haven't watched to much but what I have watched it was not a good one. I don't think he will get out of office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Donald Trump is removed from office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That Trump is found not gulity and he is not impeached.  I don't see where there is enough evidence to convict him.</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That Trump is found not gulity and he is not impeached.  I don't see where there is enough evidence to convict him.</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I'd love Trump out of office, but Pence is no improvement. It's a no-win scenario either way.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To be honest I really haven't watched to much but what I have watched it was not a good one. I don't think he will get out of office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some good jokes, its a clown show from both sides.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to impeach president and good lesson for others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end it now, it's an embarrassment to our country, we deserve better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end it now, it's an embarrassment to our country, we deserve better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Trump gets impeached for clear violations of his position as president.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That Trump not be removed from office, let the people decide in 2020 election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At the very least, to show how dishonest Trump is.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To force Trump out of the office he was illegally placed in through foreign intervention in the last US presidential election.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That Biden falls and Trump comes out smelling like a rose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My ideal outcome is that Donald Trump will not be impeached. If he is impeached, then there will be trouble and the democrats will move in with all their plans to gain control.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That Trump goes tp jail, although we all know that will never happen. He has the funds to pay everyone off!</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Acquittal, immediately.  And some house members should be arrested or sued.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That Trump not be removed from office, let the people decide in 2020 election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trump should be impeached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trump will win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to impeach president and good lesson for others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for Trump to be removed from office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My ideal outcome is that Donald Trump will not be impeached. If he is impeached, then there will be trouble and the democrats will move in with all their plans to gain control.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Based on your understanding of the impeachment trial, how would you advise Congress to move forward?</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(n=133)</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Vote Bernie (n=15)</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Not Bernie  (n=118)</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Remove Trump</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Call witnesses, review the evidence, break with the GOP</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Bring on the witnesses and move all participants toward making decisions based on the actual facts.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Get rid of him he should have never been in office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Follow the Constitution, and remove him.</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call witnesses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Bring in witnesses and get to the truth</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bring witnesses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aquit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honestly don't know how to answer this question.</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Based on your understanding of the impeachment trial, how would you advise Congress to move forward?</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(n=133)</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Vote Bernie (n=15)</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Not Bernie  (n=118)</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allow relevant witnesses and documents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Call witnesses, review the evidence, break with the GOP</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allow relevant witnesses and documents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To see ALL of the evidence and have people vote with their brains regardless of party.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Follow the Constitution, and remove him.</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To see ALL of the evidence and have people vote with their brains regardless of party.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They should call on witnesses and Bolton.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To force witnesses to testify and take as long as they need to to get Trump out of office.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Most of them need to resign in disgrace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have to Bolton testify.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Get rid of him he should have never been in office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They should call on witnesses and Bolton.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Remove Trump</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Continue to provide key witnesses that can testify to the facts of what led to the impeachment proceedings to begin with.</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let the witnesses be heard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Show all the evidence and let everyone decide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Call witnesses, admit documents, have a fair trial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accept the evidence given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accept the evidence given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Continue to interview people related to the trial and find out if Trump broke any laws.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have to Bolton testify.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Call witnesses, review the evidence, break with the GOP</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impeach trump.congress should discuss more and take a decision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Impeach him and get him out of office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Vote Bernie</a:t>
            </a:r>
          </a:p>
        </p:txBody>
      </p:sp>
      <p:sp>
        <p:nvSpPr>
          <p:cNvPr id="3" name="Text Placeholder 2"/>
          <p:cNvSpPr>
            <a:spLocks noGrp="1"/>
          </p:cNvSpPr>
          <p:nvPr>
            <p:ph type="body" idx="14" sz="quarter"/>
          </p:nvPr>
        </p:nvSpPr>
        <p:spPr/>
        <p:txBody>
          <a:bodyPr/>
          <a:lstStyle/>
          <a:p>
            <a:r>
              <a:t>Not Bernie </a:t>
            </a:r>
          </a:p>
        </p:txBody>
      </p:sp>
      <p:sp>
        <p:nvSpPr>
          <p:cNvPr id="4" name="Text Placeholder 3"/>
          <p:cNvSpPr>
            <a:spLocks noGrp="1"/>
          </p:cNvSpPr>
          <p:nvPr>
            <p:ph type="body" idx="15" sz="quarter"/>
          </p:nvPr>
        </p:nvSpPr>
        <p:spPr/>
        <p:txBody>
          <a:bodyPr/>
          <a:lstStyle/>
          <a:p>
            <a:r>
              <a:t>n = 21</a:t>
            </a:r>
          </a:p>
        </p:txBody>
      </p:sp>
      <p:sp>
        <p:nvSpPr>
          <p:cNvPr id="5" name="Text Placeholder 4"/>
          <p:cNvSpPr>
            <a:spLocks noGrp="1"/>
          </p:cNvSpPr>
          <p:nvPr>
            <p:ph type="body" idx="16" sz="quarter"/>
          </p:nvPr>
        </p:nvSpPr>
        <p:spPr/>
        <p:txBody>
          <a:bodyPr/>
          <a:lstStyle/>
          <a:p>
            <a:r>
              <a:t>n = 147</a:t>
            </a:r>
          </a:p>
        </p:txBody>
      </p:sp>
      <p:sp>
        <p:nvSpPr>
          <p:cNvPr id="6" name="Text Placeholder 5"/>
          <p:cNvSpPr>
            <a:spLocks noGrp="1"/>
          </p:cNvSpPr>
          <p:nvPr>
            <p:ph type="body" idx="17" sz="quarter"/>
          </p:nvPr>
        </p:nvSpPr>
        <p:spPr/>
        <p:txBody>
          <a:bodyPr/>
          <a:lstStyle/>
          <a:p>
            <a:pPr/>
            <a:r>
              <a:rPr sz="1000" b="0" i="0">
                <a:latin typeface="Arial"/>
              </a:rPr>
              <a:t>If the election was held today, which of these candidates would you vote for?</a:t>
            </a:r>
            <a:endParaRPr sz="1000" b="0" i="0">
              <a:latin typeface="Arial"/>
            </a:endParaRPr>
          </a:p>
          <a:p>
            <a:pPr lvl="1"/>
            <a:r>
              <a:rPr sz="1000" b="0" i="0">
                <a:latin typeface="Arial"/>
              </a:rPr>
              <a:t>Sanders</a:t>
            </a:r>
            <a:endParaRPr sz="1000" b="0" i="0">
              <a:latin typeface="Arial"/>
            </a:endParaRPr>
          </a:p>
          <a:p>
            <a:endParaRPr sz="1000" b="0" i="0">
              <a:latin typeface="Arial"/>
            </a:endParaRPr>
          </a:p>
        </p:txBody>
      </p:sp>
      <p:sp>
        <p:nvSpPr>
          <p:cNvPr id="7" name="Text Placeholder 6"/>
          <p:cNvSpPr>
            <a:spLocks noGrp="1"/>
          </p:cNvSpPr>
          <p:nvPr>
            <p:ph type="body" idx="18" sz="quarter"/>
          </p:nvPr>
        </p:nvSpPr>
        <p:spPr/>
        <p:txBody>
          <a:bodyPr/>
          <a:lstStyle/>
          <a:p>
            <a:pPr/>
            <a:r>
              <a:rPr sz="1000" b="0" i="0">
                <a:latin typeface="Arial"/>
              </a:rPr>
              <a:t>If the election was held today, which of these candidates would you vote for?</a:t>
            </a:r>
            <a:endParaRPr sz="1000" b="0" i="0">
              <a:latin typeface="Arial"/>
            </a:endParaRPr>
          </a:p>
          <a:p>
            <a:pPr lvl="1"/>
            <a:r>
              <a:rPr sz="1000" b="0" i="0">
                <a:latin typeface="Arial"/>
              </a:rPr>
              <a:t>Sanford</a:t>
            </a:r>
            <a:endParaRPr sz="1000" b="0" i="0">
              <a:latin typeface="Arial"/>
            </a:endParaRPr>
          </a:p>
          <a:p>
            <a:pPr/>
            <a:r>
              <a:rPr sz="1000" b="0" i="0">
                <a:latin typeface="Arial"/>
              </a:rPr>
              <a:t>If the election was held today, which of these candidates would you vote for?</a:t>
            </a:r>
            <a:endParaRPr sz="1000" b="0" i="0">
              <a:latin typeface="Arial"/>
            </a:endParaRPr>
          </a:p>
          <a:p>
            <a:pPr lvl="1"/>
            <a:r>
              <a:rPr sz="1000" b="0" i="0">
                <a:latin typeface="Arial"/>
              </a:rPr>
              <a:t>Trump</a:t>
            </a:r>
            <a:endParaRPr sz="1000" b="0" i="0">
              <a:latin typeface="Arial"/>
            </a:endParaRPr>
          </a:p>
          <a:p>
            <a:pPr/>
            <a:r>
              <a:rPr sz="1000" b="0" i="0">
                <a:latin typeface="Arial"/>
              </a:rPr>
              <a:t>If the election was held today, which of these candidates would you vote for?</a:t>
            </a:r>
            <a:endParaRPr sz="1000" b="0" i="0">
              <a:latin typeface="Arial"/>
            </a:endParaRPr>
          </a:p>
          <a:p>
            <a:pPr lvl="1"/>
            <a:r>
              <a:rPr sz="1000" b="0" i="0">
                <a:latin typeface="Arial"/>
              </a:rPr>
              <a:t>Patrick</a:t>
            </a:r>
            <a:endParaRPr sz="1000" b="0" i="0">
              <a:latin typeface="Arial"/>
            </a:endParaRPr>
          </a:p>
          <a:p>
            <a:pPr/>
            <a:r>
              <a:rPr sz="1000" b="0" i="0">
                <a:latin typeface="Arial"/>
              </a:rPr>
              <a:t>If the election was held today, which of these candidates would you vote for?</a:t>
            </a:r>
            <a:endParaRPr sz="1000" b="0" i="0">
              <a:latin typeface="Arial"/>
            </a:endParaRPr>
          </a:p>
          <a:p>
            <a:pPr lvl="1"/>
            <a:r>
              <a:rPr sz="1000" b="0" i="0">
                <a:latin typeface="Arial"/>
              </a:rPr>
              <a:t>Bloomberg</a:t>
            </a:r>
            <a:endParaRPr sz="1000" b="0" i="0">
              <a:latin typeface="Arial"/>
            </a:endParaRPr>
          </a:p>
          <a:p>
            <a:pPr/>
            <a:r>
              <a:rPr sz="1000" b="0" i="0">
                <a:latin typeface="Arial"/>
              </a:rPr>
              <a:t>If the election was held today, which of these candidates would you vote for?</a:t>
            </a:r>
            <a:endParaRPr sz="1000" b="0" i="0">
              <a:latin typeface="Arial"/>
            </a:endParaRPr>
          </a:p>
          <a:p>
            <a:pPr lvl="1"/>
            <a:r>
              <a:rPr sz="1000" b="0" i="0">
                <a:latin typeface="Arial"/>
              </a:rPr>
              <a:t>Steyer</a:t>
            </a:r>
            <a:endParaRPr sz="1000" b="0" i="0">
              <a:latin typeface="Arial"/>
            </a:endParaRPr>
          </a:p>
          <a:p>
            <a:pPr/>
            <a:r>
              <a:rPr sz="1000" b="0" i="0">
                <a:latin typeface="Arial"/>
              </a:rPr>
              <a:t>If the election was held today, which of these candidates would you vote for?</a:t>
            </a:r>
            <a:endParaRPr sz="1000" b="0" i="0">
              <a:latin typeface="Arial"/>
            </a:endParaRPr>
          </a:p>
          <a:p>
            <a:pPr lvl="1"/>
            <a:r>
              <a:rPr sz="1000" b="0" i="0">
                <a:latin typeface="Arial"/>
              </a:rPr>
              <a:t>Yang</a:t>
            </a:r>
            <a:endParaRPr sz="1000" b="0" i="0">
              <a:latin typeface="Arial"/>
            </a:endParaRPr>
          </a:p>
          <a:p>
            <a:pPr/>
            <a:r>
              <a:rPr sz="1000" b="0" i="0">
                <a:latin typeface="Arial"/>
              </a:rPr>
              <a:t>If the election was held today, which of these candidates would you vote for?</a:t>
            </a:r>
            <a:endParaRPr sz="1000" b="0" i="0">
              <a:latin typeface="Arial"/>
            </a:endParaRPr>
          </a:p>
          <a:p>
            <a:pPr lvl="1"/>
            <a:r>
              <a:rPr sz="1000" b="0" i="0">
                <a:latin typeface="Arial"/>
              </a:rPr>
              <a:t>Harris</a:t>
            </a:r>
            <a:endParaRPr sz="1000" b="0" i="0">
              <a:latin typeface="Arial"/>
            </a:endParaRPr>
          </a:p>
          <a:p>
            <a:pPr/>
            <a:r>
              <a:rPr sz="1000" b="0" i="0">
                <a:latin typeface="Arial"/>
              </a:rPr>
              <a:t>If the election was held today, which of these candidates would you vote for?</a:t>
            </a:r>
            <a:endParaRPr sz="1000" b="0" i="0">
              <a:latin typeface="Arial"/>
            </a:endParaRPr>
          </a:p>
          <a:p>
            <a:pPr lvl="1"/>
            <a:r>
              <a:rPr sz="1000" b="0" i="0">
                <a:latin typeface="Arial"/>
              </a:rPr>
              <a:t>Biden</a:t>
            </a:r>
            <a:endParaRPr sz="1000" b="0" i="0">
              <a:latin typeface="Arial"/>
            </a:endParaRPr>
          </a:p>
          <a:p>
            <a:pPr/>
            <a:r>
              <a:rPr sz="1000" b="0" i="0">
                <a:latin typeface="Arial"/>
              </a:rPr>
              <a:t>If the election was held today, which of these candidates would you vote for?</a:t>
            </a:r>
            <a:endParaRPr sz="1000" b="0" i="0">
              <a:latin typeface="Arial"/>
            </a:endParaRPr>
          </a:p>
          <a:p>
            <a:pPr lvl="1"/>
            <a:r>
              <a:rPr sz="1000" b="0" i="0">
                <a:latin typeface="Arial"/>
              </a:rPr>
              <a:t>Warren</a:t>
            </a:r>
            <a:endParaRPr sz="1000" b="0" i="0">
              <a:latin typeface="Arial"/>
            </a:endParaRPr>
          </a:p>
          <a:p>
            <a:pPr/>
            <a:r>
              <a:rPr sz="1000" b="0" i="0">
                <a:latin typeface="Arial"/>
              </a:rPr>
              <a:t>If the election was held today, which of these candidates would you vote for?</a:t>
            </a:r>
            <a:endParaRPr sz="1000" b="0" i="0">
              <a:latin typeface="Arial"/>
            </a:endParaRPr>
          </a:p>
          <a:p>
            <a:pPr lvl="1"/>
            <a:r>
              <a:rPr sz="1000" b="0" i="0">
                <a:latin typeface="Arial"/>
              </a:rPr>
              <a:t>Buttigieg</a:t>
            </a:r>
            <a:endParaRPr sz="1000" b="0" i="0">
              <a:latin typeface="Arial"/>
            </a:endParaRPr>
          </a:p>
          <a:p>
            <a:pPr/>
            <a:r>
              <a:rPr sz="1000" b="0" i="0">
                <a:latin typeface="Arial"/>
              </a:rPr>
              <a:t>If the election was held today, which of these candidates would you vote for?</a:t>
            </a:r>
            <a:endParaRPr sz="1000" b="0" i="0">
              <a:latin typeface="Arial"/>
            </a:endParaRPr>
          </a:p>
          <a:p>
            <a:pPr lvl="1"/>
            <a:r>
              <a:rPr sz="1000" b="0" i="0">
                <a:latin typeface="Arial"/>
              </a:rPr>
              <a:t>Klobuchar</a:t>
            </a:r>
            <a:endParaRPr sz="1000" b="0" i="0">
              <a:latin typeface="Arial"/>
            </a:endParaRPr>
          </a:p>
          <a:p>
            <a:pPr/>
            <a:r>
              <a:rPr sz="1000" b="0" i="0">
                <a:latin typeface="Arial"/>
              </a:rPr>
              <a:t>If the election was held today, which of these candidates would you vote for?</a:t>
            </a:r>
            <a:endParaRPr sz="1000" b="0" i="0">
              <a:latin typeface="Arial"/>
            </a:endParaRPr>
          </a:p>
          <a:p>
            <a:pPr lvl="1"/>
            <a:r>
              <a:rPr sz="1000" b="0" i="0">
                <a:latin typeface="Arial"/>
              </a:rPr>
              <a:t>Gabbard</a:t>
            </a:r>
            <a:endParaRPr sz="1000" b="0" i="0">
              <a:latin typeface="Arial"/>
            </a:endParaRPr>
          </a:p>
          <a:p>
            <a:pPr/>
            <a:r>
              <a:rPr sz="1000" b="0" i="0">
                <a:latin typeface="Arial"/>
              </a:rPr>
              <a:t>If the election was held today, which of these candidates would you vote for?</a:t>
            </a:r>
            <a:endParaRPr sz="1000" b="0" i="0">
              <a:latin typeface="Arial"/>
            </a:endParaRPr>
          </a:p>
          <a:p>
            <a:pPr lvl="1"/>
            <a:r>
              <a:rPr sz="1000" b="0" i="0">
                <a:latin typeface="Arial"/>
              </a:rPr>
              <a:t>Other</a:t>
            </a:r>
            <a:endParaRPr sz="1000" b="0" i="0">
              <a:latin typeface="Arial"/>
            </a:endParaRPr>
          </a:p>
          <a:p>
            <a:endParaRPr sz="1000" b="0" i="0">
              <a:latin typeface="Arial"/>
            </a:endParaRPr>
          </a:p>
        </p:txBody>
      </p:sp>
      <p:sp>
        <p:nvSpPr>
          <p:cNvPr id="8" name="Title 7"/>
          <p:cNvSpPr>
            <a:spLocks noGrp="1"/>
          </p:cNvSpPr>
          <p:nvPr>
            <p:ph type="title"/>
          </p:nvPr>
        </p:nvSpPr>
        <p:spPr/>
        <p:txBody>
          <a:bodyPr/>
          <a:lstStyle/>
          <a:p>
            <a:r>
              <a:t>Key Segments</a:t>
            </a:r>
          </a:p>
        </p:txBody>
      </p:sp>
    </p:spTree>
  </p:cSld>
  <p:clrMapOvr>
    <a:masterClrMapping/>
  </p:clrMapOvr>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Nancy Pelosi and the Democratic Majority in the House of Representatives</a:t>
            </a:r>
          </a:p>
        </p:txBody>
      </p:sp>
      <p:sp>
        <p:nvSpPr>
          <p:cNvPr id="3" name="Text Placeholder 2"/>
          <p:cNvSpPr>
            <a:spLocks noGrp="1"/>
          </p:cNvSpPr>
          <p:nvPr>
            <p:ph type="body" idx="14" sz="quarter"/>
          </p:nvPr>
        </p:nvSpPr>
        <p:spPr/>
        <p:txBody>
          <a:bodyPr/>
          <a:lstStyle/>
          <a:p>
            <a:r>
              <a:t>SINGLE-SELECT POLL</a:t>
            </a:r>
          </a:p>
        </p:txBody>
      </p:sp>
      <p:graphicFrame>
        <p:nvGraphicFramePr>
          <p:cNvPr id="4" name="Table Placeholder 3"/>
          <p:cNvGraphicFramePr>
            <a:graphicFrameLocks noGrp="1"/>
          </p:cNvGraphicFramePr>
          <p:nvPr>
            <p:ph type="tbl" idx="15" sz="quarter"/>
          </p:nvPr>
        </p:nvGraphicFramePr>
        <p:xfrm>
          <a:off x="2476500" y="361950"/>
          <a:ext cx="6492240" cy="22250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Poll Options</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All (n=131)</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Vote Bernie (n=15)</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Not Bernie  (n=116)</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r>
              <a:tr h="370840">
                <a:tc>
                  <a:txBody>
                    <a:bodyPr/>
                    <a:lstStyle/>
                    <a:p>
                      <a:r>
                        <a:rPr sz="1000" b="0" i="0">
                          <a:latin typeface="Arial"/>
                        </a:rPr>
                        <a:t>Much more favorable</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13%</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27%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11%</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Slightly more favorable</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15%</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40%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12%</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Unchanged</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24%</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27%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23%</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Slightly less favorable</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8%</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9%</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Much less favorable</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40%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44%</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Mitch McConnell and the Republican Majority in the Senate</a:t>
            </a:r>
          </a:p>
        </p:txBody>
      </p:sp>
      <p:sp>
        <p:nvSpPr>
          <p:cNvPr id="3" name="Text Placeholder 2"/>
          <p:cNvSpPr>
            <a:spLocks noGrp="1"/>
          </p:cNvSpPr>
          <p:nvPr>
            <p:ph type="body" idx="14" sz="quarter"/>
          </p:nvPr>
        </p:nvSpPr>
        <p:spPr/>
        <p:txBody>
          <a:bodyPr/>
          <a:lstStyle/>
          <a:p>
            <a:r>
              <a:t>SINGLE-SELECT POLL</a:t>
            </a:r>
          </a:p>
        </p:txBody>
      </p:sp>
      <p:graphicFrame>
        <p:nvGraphicFramePr>
          <p:cNvPr id="4" name="Table Placeholder 3"/>
          <p:cNvGraphicFramePr>
            <a:graphicFrameLocks noGrp="1"/>
          </p:cNvGraphicFramePr>
          <p:nvPr>
            <p:ph type="tbl" idx="15" sz="quarter"/>
          </p:nvPr>
        </p:nvGraphicFramePr>
        <p:xfrm>
          <a:off x="2476500" y="361950"/>
          <a:ext cx="6492240" cy="22250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Poll Options</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All (n=133)</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Vote Bernie (n=15)</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Not Bernie  (n=118)</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r>
              <a:tr h="370840">
                <a:tc>
                  <a:txBody>
                    <a:bodyPr/>
                    <a:lstStyle/>
                    <a:p>
                      <a:r>
                        <a:rPr sz="1000" b="0" i="0">
                          <a:latin typeface="Arial"/>
                        </a:rPr>
                        <a:t>Much more favorable</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Slightly more favorable</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8%</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9%</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Unchanged</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28%</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27%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30%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Slightly less favorable</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9%</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Much less favorable</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44%</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41%</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President Donald Trump</a:t>
            </a:r>
          </a:p>
        </p:txBody>
      </p:sp>
      <p:sp>
        <p:nvSpPr>
          <p:cNvPr id="3" name="Text Placeholder 2"/>
          <p:cNvSpPr>
            <a:spLocks noGrp="1"/>
          </p:cNvSpPr>
          <p:nvPr>
            <p:ph type="body" idx="14" sz="quarter"/>
          </p:nvPr>
        </p:nvSpPr>
        <p:spPr/>
        <p:txBody>
          <a:bodyPr/>
          <a:lstStyle/>
          <a:p>
            <a:r>
              <a:t>SINGLE-SELECT POLL</a:t>
            </a:r>
          </a:p>
        </p:txBody>
      </p:sp>
      <p:graphicFrame>
        <p:nvGraphicFramePr>
          <p:cNvPr id="4" name="Table Placeholder 3"/>
          <p:cNvGraphicFramePr>
            <a:graphicFrameLocks noGrp="1"/>
          </p:cNvGraphicFramePr>
          <p:nvPr>
            <p:ph type="tbl" idx="15" sz="quarter"/>
          </p:nvPr>
        </p:nvGraphicFramePr>
        <p:xfrm>
          <a:off x="2476500" y="361950"/>
          <a:ext cx="6492240" cy="22250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Poll Options</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All (n=136)</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Vote Bernie (n=15)</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Not Bernie  (n=121)</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r>
              <a:tr h="370840">
                <a:tc>
                  <a:txBody>
                    <a:bodyPr/>
                    <a:lstStyle/>
                    <a:p>
                      <a:r>
                        <a:rPr sz="1000" b="0" i="0">
                          <a:latin typeface="Arial"/>
                        </a:rPr>
                        <a:t>Much more favorable</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24%</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26%</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Slightly more favorable</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Unchanged</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21%</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20%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21%</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Slightly less favorable</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Much less favorable</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42%</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39%</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What's your fundamental outlook on the economy right now?</a:t>
            </a:r>
          </a:p>
        </p:txBody>
      </p:sp>
      <p:sp>
        <p:nvSpPr>
          <p:cNvPr id="3" name="Text Placeholder 2"/>
          <p:cNvSpPr>
            <a:spLocks noGrp="1"/>
          </p:cNvSpPr>
          <p:nvPr>
            <p:ph type="body" idx="14" sz="quarter"/>
          </p:nvPr>
        </p:nvSpPr>
        <p:spPr/>
        <p:txBody>
          <a:bodyPr/>
          <a:lstStyle/>
          <a:p>
            <a:r>
              <a:t>SINGLE-SELECT POLL</a:t>
            </a:r>
          </a:p>
        </p:txBody>
      </p:sp>
      <p:graphicFrame>
        <p:nvGraphicFramePr>
          <p:cNvPr id="4" name="Table Placeholder 3"/>
          <p:cNvGraphicFramePr>
            <a:graphicFrameLocks noGrp="1"/>
          </p:cNvGraphicFramePr>
          <p:nvPr>
            <p:ph type="tbl" idx="15" sz="quarter"/>
          </p:nvPr>
        </p:nvGraphicFramePr>
        <p:xfrm>
          <a:off x="2476500" y="361950"/>
          <a:ext cx="6492240" cy="111252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Poll Options</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All (n=137)</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Vote Bernie (n=15)</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Not Bernie  (n=122)</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r>
              <a:tr h="370840">
                <a:tc>
                  <a:txBody>
                    <a:bodyPr/>
                    <a:lstStyle/>
                    <a:p>
                      <a:r>
                        <a:rPr sz="1000" b="0" i="0">
                          <a:latin typeface="Arial"/>
                        </a:rPr>
                        <a:t>Positive</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69%</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53%</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70%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Negative</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31%</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47%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30%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Do you feel like the economy is booming?</a:t>
            </a:r>
          </a:p>
        </p:txBody>
      </p:sp>
      <p:sp>
        <p:nvSpPr>
          <p:cNvPr id="3" name="Text Placeholder 2"/>
          <p:cNvSpPr>
            <a:spLocks noGrp="1"/>
          </p:cNvSpPr>
          <p:nvPr>
            <p:ph type="body" idx="14" sz="quarter"/>
          </p:nvPr>
        </p:nvSpPr>
        <p:spPr/>
        <p:txBody>
          <a:bodyPr/>
          <a:lstStyle/>
          <a:p>
            <a:r>
              <a:t>SINGLE-SELECT POLL</a:t>
            </a:r>
          </a:p>
        </p:txBody>
      </p:sp>
      <p:graphicFrame>
        <p:nvGraphicFramePr>
          <p:cNvPr id="4" name="Table Placeholder 3"/>
          <p:cNvGraphicFramePr>
            <a:graphicFrameLocks noGrp="1"/>
          </p:cNvGraphicFramePr>
          <p:nvPr>
            <p:ph type="tbl" idx="15" sz="quarter"/>
          </p:nvPr>
        </p:nvGraphicFramePr>
        <p:xfrm>
          <a:off x="2476500" y="361950"/>
          <a:ext cx="6492240" cy="111252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Poll Options</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All (n=139)</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Vote Bernie (n=15)</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Not Bernie  (n=124)</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r>
              <a:tr h="370840">
                <a:tc>
                  <a:txBody>
                    <a:bodyPr/>
                    <a:lstStyle/>
                    <a:p>
                      <a:r>
                        <a:rPr sz="1000" b="0" i="0">
                          <a:latin typeface="Arial"/>
                        </a:rPr>
                        <a:t>Yes</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51%</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47%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52%</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No</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49%</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53%</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48%</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Unemployment is at 3.5% nationally, the lowest it's been in 50 years, and the stock market is hovering around an all-time high. What's your reaction to that? </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(n=130)</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Vote Bernie (n=14)</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Not Bernie  (n=116)</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good to hear</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Thank you Trump!</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It is due to Trump's policies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It means absolutely nothing to the poor and very little to everyone who isn't in the top 10%.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stock markets steal the money from the actual people producing. If it's booming that means we're becoming poorer.</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The bad the country need to change how people get paid jobs and for Americans to keep their jobs so that they will have a job</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It's great!!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love it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Irrelevant and due to ill-considered stimulus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Thanks to Obama</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Unemployment is at 3.5% nationally, the lowest it's been in 50 years, and the stock market is hovering around an all-time high. What's your reaction to that? </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(n=130)</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Vote Bernie (n=14)</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Not Bernie  (n=116)</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it is great news and good for morale and our country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Positive but I'm not giving credit to the buffoon in office.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is great news and good for morale and our country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The economy is good and growing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Obama did a good job steering us out of a recession and Trump and the Republicans are passing bad trade laws trying to ruin it.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 economy is good and growing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It's amazing. I've never seen that in my lifetime.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means nothing that unemployment is low and the stock market is high when regular folks cant keep a roof over their heads or buy food.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It's amazing. I've never seen that in my lifetime.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love it hope it gets even better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That is great but wages have not gone up and if they have its because of minimum wage increase meanwhile prices still going up. Stock market is good for top half of country but half the country is not invested in stock market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love it hope it gets even better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think it's great and I believe Trump has played a role in that.  I do wonder about a bubble burst in the stock market though.</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President Obama had  a hand in it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would say the economy is booming!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Absolutely love it ❤️❤️</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think many of the unemployed have run out of their benefits and no longer are registering as unemployed. That creates a jaded opinion of the matter.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Absolutely love it ❤️❤️</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would say the economy is booming!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don't like it....I wish there were more jobs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think it's great and I believe Trump has played a role in that.  I do wonder about a bubble burst in the stock market though.</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think that is great.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is good but good for big corporations and nor raise for middle class wages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think that is great.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How has your opinion of President Trump's ability to handle the economy changed since he took office?</a:t>
            </a:r>
          </a:p>
        </p:txBody>
      </p:sp>
      <p:sp>
        <p:nvSpPr>
          <p:cNvPr id="3" name="Text Placeholder 2"/>
          <p:cNvSpPr>
            <a:spLocks noGrp="1"/>
          </p:cNvSpPr>
          <p:nvPr>
            <p:ph type="body" idx="14" sz="quarter"/>
          </p:nvPr>
        </p:nvSpPr>
        <p:spPr/>
        <p:txBody>
          <a:bodyPr/>
          <a:lstStyle/>
          <a:p>
            <a:r>
              <a:t>SINGLE-SELECT POLL</a:t>
            </a:r>
          </a:p>
        </p:txBody>
      </p:sp>
      <p:graphicFrame>
        <p:nvGraphicFramePr>
          <p:cNvPr id="4" name="Table Placeholder 3"/>
          <p:cNvGraphicFramePr>
            <a:graphicFrameLocks noGrp="1"/>
          </p:cNvGraphicFramePr>
          <p:nvPr>
            <p:ph type="tbl" idx="15" sz="quarter"/>
          </p:nvPr>
        </p:nvGraphicFramePr>
        <p:xfrm>
          <a:off x="2476500" y="361950"/>
          <a:ext cx="6492240" cy="22250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Poll Options</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All (n=135)</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Vote Bernie (n=16)</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Not Bernie  (n=119)</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r>
              <a:tr h="370840">
                <a:tc>
                  <a:txBody>
                    <a:bodyPr/>
                    <a:lstStyle/>
                    <a:p>
                      <a:r>
                        <a:rPr sz="1000" b="0" i="0">
                          <a:latin typeface="Arial"/>
                        </a:rPr>
                        <a:t>Much more favorable</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28%</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6%</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32%</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Slightly more favorable</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13%</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6%</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13%</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Unchanged</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24%</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19%</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Slightly less favorable</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8%</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9%</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Much less favorable</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27%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31%</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26%</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Why do you think that? Please tell us how your opinion changed along with your reasons.</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(n=130)</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Vote Bernie (n=15)</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Not Bernie  (n=115)</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Much better than expected</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Look at the numbers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Economy is great but the debt is terrible, needs to be fixed next and working poor need so much help.</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Obama didn't get it done! Trump did</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thought he would do well for the economy and he has!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Trump is not the one who got us jobs it is the people themselves who got the jobs for themselves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because he's making good on promises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he will manipulate the economy to favor the 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The only thing really booming is the national debt!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hate trump</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Why do you think that? Please tell us how your opinion changed along with your reasons.</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(n=130)</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Vote Bernie (n=15)</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Not Bernie  (n=115)</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Hasn't shown he's any better at it than the businesses he bankrupt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He is about to start a trade war.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Hasn't shown he's any better at it than the businesses he bankrupt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Here in dairy country, the tariffs are cutting into many farmer's profit margins and a lot of them are giving up all together.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he will manipulate the economy to favor the 1%</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My opinion is slightly more favorable because our economy, unemployment, and stocks are in better shape than before.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My opinion is slightly more favorable because our economy, unemployment, and stocks are in better shape than before.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only worked for big corporations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Here in dairy country, the tariffs are cutting into many farmer's profit margins and a lot of them are giving up all together.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He has new trade deals in place with Chine, Canada and Mexico - he is working his way around the planet.  He is doing everything he said he would.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believe the tax cuts hurt the middle class &amp; only benefited corporations and the wealthy.  Also the environment is getting wrecked due to deregulation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think bc trump is a good businessman and. Ow i see the stats of it all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Unemployment down, wages up,</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 economy is much worse since he took office.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Much better than expected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was already favorable, and now more than ever we need to keep Trump in office next term.</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As I mentioned above the statistics are different from the reality since many unemployed no longer accept benefits since they ran out of them long ago.</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Unemployment down, wages up,</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Much better than expected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 man is absolutely clueless and that's been shown again and again with every facet of his position as president.  MAGA is the biggest BS farce crap that if you actually research, wasn't even a statement he came up with.  Stole it from the past.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was already favorable, and now more than ever we need to keep Trump in office next term.</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He created more jobs. This is a good thing. Not saying he did great in other things but he did a good thing for the economy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nothing in specific. no change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his putting American first and looking after American business has played a huge part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Media</a:t>
            </a:r>
          </a:p>
        </p:txBody>
      </p:sp>
      <p:pic>
        <p:nvPicPr>
          <p:cNvPr id="3" name="Picture Placeholder 2" descr="image.jpg"/>
          <p:cNvPicPr>
            <a:picLocks noGrp="1" noChangeAspect="1"/>
          </p:cNvPicPr>
          <p:nvPr>
            <p:ph type="pic" idx="1"/>
          </p:nvPr>
        </p:nvPicPr>
        <p:blipFill>
          <a:blip r:embed="rId2"/>
          <a:srcRect t="18612" b="18612"/>
          <a:stretch>
            <a:fillRect/>
          </a:stretch>
        </p:blipFill>
        <p:spPr/>
      </p:pic>
    </p:spTree>
  </p:cSld>
  <p:clrMapOvr>
    <a:masterClrMapping/>
  </p:clrMapOvr>
</p:sld>
</file>

<file path=ppt/slides/slide3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Has there been any change in your wages since President Trump took office?</a:t>
            </a:r>
          </a:p>
        </p:txBody>
      </p:sp>
      <p:sp>
        <p:nvSpPr>
          <p:cNvPr id="3" name="Text Placeholder 2"/>
          <p:cNvSpPr>
            <a:spLocks noGrp="1"/>
          </p:cNvSpPr>
          <p:nvPr>
            <p:ph type="body" idx="14" sz="quarter"/>
          </p:nvPr>
        </p:nvSpPr>
        <p:spPr/>
        <p:txBody>
          <a:bodyPr/>
          <a:lstStyle/>
          <a:p>
            <a:r>
              <a:t>SINGLE-SELECT POLL</a:t>
            </a:r>
          </a:p>
        </p:txBody>
      </p:sp>
      <p:graphicFrame>
        <p:nvGraphicFramePr>
          <p:cNvPr id="4" name="Table Placeholder 3"/>
          <p:cNvGraphicFramePr>
            <a:graphicFrameLocks noGrp="1"/>
          </p:cNvGraphicFramePr>
          <p:nvPr>
            <p:ph type="tbl" idx="15" sz="quarter"/>
          </p:nvPr>
        </p:nvGraphicFramePr>
        <p:xfrm>
          <a:off x="2476500" y="361950"/>
          <a:ext cx="6492240" cy="148336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Poll Options</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All (n=135)</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Vote Bernie (n=15)</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Not Bernie  (n=120)</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r>
              <a:tr h="370840">
                <a:tc>
                  <a:txBody>
                    <a:bodyPr/>
                    <a:lstStyle/>
                    <a:p>
                      <a:r>
                        <a:rPr sz="1000" b="0" i="0">
                          <a:latin typeface="Arial"/>
                        </a:rPr>
                        <a:t>Increase in wages </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28%</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32%</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Wages unchanged</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62%</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80%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60%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Decrease in wages</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9%</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13%</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8%</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Do you attribute any changes in your wages to President Trump and his policies? </a:t>
            </a:r>
          </a:p>
        </p:txBody>
      </p:sp>
      <p:sp>
        <p:nvSpPr>
          <p:cNvPr id="3" name="Text Placeholder 2"/>
          <p:cNvSpPr>
            <a:spLocks noGrp="1"/>
          </p:cNvSpPr>
          <p:nvPr>
            <p:ph type="body" idx="14" sz="quarter"/>
          </p:nvPr>
        </p:nvSpPr>
        <p:spPr/>
        <p:txBody>
          <a:bodyPr/>
          <a:lstStyle/>
          <a:p>
            <a:r>
              <a:t>SINGLE-SELECT POLL</a:t>
            </a:r>
          </a:p>
        </p:txBody>
      </p:sp>
      <p:graphicFrame>
        <p:nvGraphicFramePr>
          <p:cNvPr id="4" name="Table Placeholder 3"/>
          <p:cNvGraphicFramePr>
            <a:graphicFrameLocks noGrp="1"/>
          </p:cNvGraphicFramePr>
          <p:nvPr>
            <p:ph type="tbl" idx="15" sz="quarter"/>
          </p:nvPr>
        </p:nvGraphicFramePr>
        <p:xfrm>
          <a:off x="2476500" y="361950"/>
          <a:ext cx="6492240" cy="111252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Poll Options</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All (n=138)</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Vote Bernie (n=15)</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Not Bernie  (n=123)</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r>
              <a:tr h="370840">
                <a:tc>
                  <a:txBody>
                    <a:bodyPr/>
                    <a:lstStyle/>
                    <a:p>
                      <a:r>
                        <a:rPr sz="1000" b="0" i="0">
                          <a:latin typeface="Arial"/>
                        </a:rPr>
                        <a:t>Yes</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31%</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13%</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33%</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No</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69%</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87%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Is your life better, worse, or largely the same as it was 4 years ago?</a:t>
            </a:r>
          </a:p>
        </p:txBody>
      </p:sp>
      <p:sp>
        <p:nvSpPr>
          <p:cNvPr id="3" name="Text Placeholder 2"/>
          <p:cNvSpPr>
            <a:spLocks noGrp="1"/>
          </p:cNvSpPr>
          <p:nvPr>
            <p:ph type="body" idx="14" sz="quarter"/>
          </p:nvPr>
        </p:nvSpPr>
        <p:spPr/>
        <p:txBody>
          <a:bodyPr/>
          <a:lstStyle/>
          <a:p>
            <a:r>
              <a:t>SINGLE-SELECT POLL</a:t>
            </a:r>
          </a:p>
        </p:txBody>
      </p:sp>
      <p:graphicFrame>
        <p:nvGraphicFramePr>
          <p:cNvPr id="4" name="Table Placeholder 3"/>
          <p:cNvGraphicFramePr>
            <a:graphicFrameLocks noGrp="1"/>
          </p:cNvGraphicFramePr>
          <p:nvPr>
            <p:ph type="tbl" idx="15" sz="quarter"/>
          </p:nvPr>
        </p:nvGraphicFramePr>
        <p:xfrm>
          <a:off x="2476500" y="361950"/>
          <a:ext cx="6492240" cy="148336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Poll Options</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All (n=140)</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Vote Bernie (n=16)</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Not Bernie  (n=124)</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r>
              <a:tr h="370840">
                <a:tc>
                  <a:txBody>
                    <a:bodyPr/>
                    <a:lstStyle/>
                    <a:p>
                      <a:r>
                        <a:rPr sz="1000" b="0" i="0">
                          <a:latin typeface="Arial"/>
                        </a:rPr>
                        <a:t>Better</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39%</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25%</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41%</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Same</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40%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44%</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40%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Worse</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21%</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31%</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19%</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Please tell the group - why do you feel this way?</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(n=135)</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Vote Bernie (n=15)</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Not Bernie  (n=120)</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Nothing has changed getting the same salart.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My 401k is doing amazing and I found a great job with good health insurance.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have been able to acquire everything I desired in this period of time with some ease thanks to my efforts.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More money</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My stocks have gone up. There are plenty of jobs, for people who want to work in my area.</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Nothing in my personal life has changed, actually.</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feel good</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Husband is earning more, we are able to rent our own home again. Very grateful.</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Nothing has changed</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Please tell the group - why do you feel this way?</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(n=135)</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Vote Bernie (n=15)</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Not Bernie  (n=120)</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My own hard work has made for a better life for myself and my family.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There have been ups and downs, but in the end, pretty much in the same place I was four years ago.</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My own hard work has made for a better life for myself and my family.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think the economy in my area is better and people are happier and more hopeful and so am I.  that makes it better.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What I get as an income has remained the same and my life remains as it has always been.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think the economy in my area is better and people are happier and more hopeful and so am I.  that makes it better.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no improvement in my career and health insurance are still an issue to me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My life has nit changed no resources its a shame hopefully the affordable housing crisis. Will soon cease and all ppl will have housing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no improvement in my career and health insurance are still an issue to me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am able to afford living in my own house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think I have grown, changed to a better job, happy with where I am.</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with the stable economy, i feel it's a good time to buy new appliances, or a different vehicle.   no worries about whether i'll have a job tomorrow</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with the stable economy, i feel it's a good time to buy new appliances, or a different vehicle.   no worries about whether i'll have a job tomorrow</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Some parts of my life are better, because my wife and I have been working it hard to make it so - in spite of a president and state government that would prefer that families like ours dont exist.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am in science, so my life is little depends on presidents, mainly on me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am in science, so my life is little depends on presidents, mainly on me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have not made much money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am able to afford living in my own house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Some parts of my life are better, because my wife and I have been working it hard to make it so - in spite of a president and state government that would prefer that families like ours dont exist.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everything getting expensive and wages are same very hard to keep up with expenses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have seen an increase in the cost of living here, but the wages do not reflect that. I had to get more work to live the same way.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have seen an increase in the cost of living here, but the wages do not reflect that. I had to get more work to live the same way.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Due to life changes unrelated to the current president.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Economy is better; stocks are high, ROI is favorable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Should the government do more, less, or the same amount to reduce the opportunity gap between rural and urban Americans?</a:t>
            </a:r>
          </a:p>
        </p:txBody>
      </p:sp>
      <p:sp>
        <p:nvSpPr>
          <p:cNvPr id="3" name="Text Placeholder 2"/>
          <p:cNvSpPr>
            <a:spLocks noGrp="1"/>
          </p:cNvSpPr>
          <p:nvPr>
            <p:ph type="body" idx="14" sz="quarter"/>
          </p:nvPr>
        </p:nvSpPr>
        <p:spPr/>
        <p:txBody>
          <a:bodyPr/>
          <a:lstStyle/>
          <a:p>
            <a:r>
              <a:t>SINGLE-SELECT POLL</a:t>
            </a:r>
          </a:p>
        </p:txBody>
      </p:sp>
      <p:graphicFrame>
        <p:nvGraphicFramePr>
          <p:cNvPr id="4" name="Table Placeholder 3"/>
          <p:cNvGraphicFramePr>
            <a:graphicFrameLocks noGrp="1"/>
          </p:cNvGraphicFramePr>
          <p:nvPr>
            <p:ph type="tbl" idx="15" sz="quarter"/>
          </p:nvPr>
        </p:nvGraphicFramePr>
        <p:xfrm>
          <a:off x="2476500" y="361950"/>
          <a:ext cx="6492240" cy="148336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Poll Options</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All (n=135)</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Vote Bernie (n=15)</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Not Bernie  (n=120)</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r>
              <a:tr h="370840">
                <a:tc>
                  <a:txBody>
                    <a:bodyPr/>
                    <a:lstStyle/>
                    <a:p>
                      <a:r>
                        <a:rPr sz="1000" b="0" i="0">
                          <a:latin typeface="Arial"/>
                        </a:rPr>
                        <a:t>More</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59%</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73%</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Less</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11%</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The same amount</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31%</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20%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33%</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Those of you that feel the government should do more: What specific things could the government do to provide more opportunity to rural Americans?</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(n=130)</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Vote Bernie (n=15)</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Not Bernie  (n=115)</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Create job and educational opportunities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One thing would be to improve infrastructure and make sure rural areas have high speed internet.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Invest more in education and the environment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healthcare for all</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INCREASE WAGES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Easier access to healthcare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An increase in education may help</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Subsidies for farmers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It has already done enough</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na</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Those of you that feel the government should do more: What specific things could the government do to provide more opportunity to rural Americans?</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(n=130)</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Vote Bernie (n=15)</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Not Bernie  (n=115)</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better education, more good paying jobs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Invest more in education and the environment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better education, more good paying jobs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We should not spend more, we need to get our budget under control as it is. This is not an essential expendature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improve internet access and speed, high speed rail and other mass transit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We should not spend more, we need to get our budget under control as it is. This is not an essential expendature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improve internet access and speed, high speed rail and other mass transit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think maybe transportation assitance to get them to more reaources or non profits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more education and infrastructure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more education and infrastructure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Free college education, universal health care, more social programs to help the poor and underserved, improve infrastructure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One thing would be to improve infrastructure and make sure rural areas have high speed internet.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Create job and educational opportunities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more job opportunity for middle class workers or get some supplement payments from government to cover the expenses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Throw billions into our third world infrastructure for a start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Communication infrastructure and education.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Everyone, both rural and urban should get a Universal Income to help them financially each month. This should go only to those making under a certain amount.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am honestly not sure.  Maybe a more significant tax break on those that are in a low bracket.  Child care and college expenses are outrageous...maybe something in that area.</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One thing would be to improve infrastructure and make sure rural areas have high speed internet.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they have to take necessary decision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More connectivity, better educational access, improved infrastructure to foster easier mobility.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More connectivity, better educational access, improved infrastructure to foster easier mobility.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Universal Basic Income. Sorry but those jobs ain’t coming back.</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bring internet to the whole country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Do you feel like you have payed higher prices on goods as a result of tariffs imposed by the Trump administration?</a:t>
            </a:r>
          </a:p>
        </p:txBody>
      </p:sp>
      <p:sp>
        <p:nvSpPr>
          <p:cNvPr id="3" name="Text Placeholder 2"/>
          <p:cNvSpPr>
            <a:spLocks noGrp="1"/>
          </p:cNvSpPr>
          <p:nvPr>
            <p:ph type="body" idx="14" sz="quarter"/>
          </p:nvPr>
        </p:nvSpPr>
        <p:spPr/>
        <p:txBody>
          <a:bodyPr/>
          <a:lstStyle/>
          <a:p>
            <a:r>
              <a:t>SINGLE-SELECT POLL</a:t>
            </a:r>
          </a:p>
        </p:txBody>
      </p:sp>
      <p:graphicFrame>
        <p:nvGraphicFramePr>
          <p:cNvPr id="4" name="Table Placeholder 3"/>
          <p:cNvGraphicFramePr>
            <a:graphicFrameLocks noGrp="1"/>
          </p:cNvGraphicFramePr>
          <p:nvPr>
            <p:ph type="tbl" idx="15" sz="quarter"/>
          </p:nvPr>
        </p:nvGraphicFramePr>
        <p:xfrm>
          <a:off x="2476500" y="361950"/>
          <a:ext cx="6492240" cy="111252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Poll Options</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All (n=136)</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Vote Bernie (n=16)</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Not Bernie  (n=120)</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r>
              <a:tr h="370840">
                <a:tc>
                  <a:txBody>
                    <a:bodyPr/>
                    <a:lstStyle/>
                    <a:p>
                      <a:r>
                        <a:rPr sz="1000" b="0" i="0">
                          <a:latin typeface="Arial"/>
                        </a:rPr>
                        <a:t>Yes</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52%</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75%</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49%</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No</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48%</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25%</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51%</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How would a full-scale trade war with China influence your support of President Trump?</a:t>
            </a:r>
          </a:p>
        </p:txBody>
      </p:sp>
      <p:sp>
        <p:nvSpPr>
          <p:cNvPr id="3" name="Text Placeholder 2"/>
          <p:cNvSpPr>
            <a:spLocks noGrp="1"/>
          </p:cNvSpPr>
          <p:nvPr>
            <p:ph type="body" idx="14" sz="quarter"/>
          </p:nvPr>
        </p:nvSpPr>
        <p:spPr/>
        <p:txBody>
          <a:bodyPr/>
          <a:lstStyle/>
          <a:p>
            <a:r>
              <a:t>SINGLE-SELECT POLL</a:t>
            </a:r>
          </a:p>
        </p:txBody>
      </p:sp>
      <p:graphicFrame>
        <p:nvGraphicFramePr>
          <p:cNvPr id="4" name="Table Placeholder 3"/>
          <p:cNvGraphicFramePr>
            <a:graphicFrameLocks noGrp="1"/>
          </p:cNvGraphicFramePr>
          <p:nvPr>
            <p:ph type="tbl" idx="15" sz="quarter"/>
          </p:nvPr>
        </p:nvGraphicFramePr>
        <p:xfrm>
          <a:off x="2476500" y="361950"/>
          <a:ext cx="6492240" cy="148336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Poll Options</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All (n=134)</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Vote Bernie (n=16)</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Not Bernie  (n=118)</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r>
              <a:tr h="370840">
                <a:tc>
                  <a:txBody>
                    <a:bodyPr/>
                    <a:lstStyle/>
                    <a:p>
                      <a:r>
                        <a:rPr sz="1000" b="0" i="0">
                          <a:latin typeface="Arial"/>
                        </a:rPr>
                        <a:t>I would be more supportive of President Trump</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15%</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6%</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16%</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I would be less supportive of President Trump</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41%</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69%</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37%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My support of President Trump would be unchanged</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44%</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25%</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47%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So, without further ado, are you ready to begin?</a:t>
            </a:r>
          </a:p>
        </p:txBody>
      </p:sp>
      <p:sp>
        <p:nvSpPr>
          <p:cNvPr id="3" name="Text Placeholder 2"/>
          <p:cNvSpPr>
            <a:spLocks noGrp="1"/>
          </p:cNvSpPr>
          <p:nvPr>
            <p:ph type="body" idx="14" sz="quarter"/>
          </p:nvPr>
        </p:nvSpPr>
        <p:spPr/>
        <p:txBody>
          <a:bodyPr/>
          <a:lstStyle/>
          <a:p>
            <a:r>
              <a:t>SINGLE-SELECT POLL</a:t>
            </a:r>
          </a:p>
        </p:txBody>
      </p:sp>
      <p:graphicFrame>
        <p:nvGraphicFramePr>
          <p:cNvPr id="4" name="Table Placeholder 3"/>
          <p:cNvGraphicFramePr>
            <a:graphicFrameLocks noGrp="1"/>
          </p:cNvGraphicFramePr>
          <p:nvPr>
            <p:ph type="tbl" idx="15" sz="quarter"/>
          </p:nvPr>
        </p:nvGraphicFramePr>
        <p:xfrm>
          <a:off x="2476500" y="361950"/>
          <a:ext cx="6492240" cy="111252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Poll Options</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All (n=83)</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Vote Bernie (n=11)</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Not Bernie  (n=72)</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r>
              <a:tr h="370840">
                <a:tc>
                  <a:txBody>
                    <a:bodyPr/>
                    <a:lstStyle/>
                    <a:p>
                      <a:r>
                        <a:rPr sz="1000" b="0" i="0">
                          <a:latin typeface="Arial"/>
                        </a:rPr>
                        <a:t>Yes</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100%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100%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100%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No</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4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Why do you feel that way? Please tell us your response along with your reasons.</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(n=137)</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Vote Bernie (n=16)</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Not Bernie  (n=121)</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fair trade is important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think it needs to be done. Other countries need to pay and not rely on the USA. This will eventually bring more companies back to the US.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trump knows how to handle business deals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Because I do not think he is negotiating in good faith on behalf of Americans.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He is doing what is right for the long term future of the country. China needs to be dealt with  to protect our global rights.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trust President Trump to do what he feels is right for this country.</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It would make life more disruptive and raise prices for everything!</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We can't back down to China</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don't like the way he runs things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Not sure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4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Why do you feel that way? Please tell us your response along with your reasons.</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(n=137)</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Vote Bernie (n=16)</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Not Bernie  (n=121)</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We live in a global economy, trade is a major part of it. A trade war hurts everyone involved.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already have 0 support for Trump. It can't get any lower.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We live in a global economy, trade is a major part of it. A trade war hurts everyone involved.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fair trade is important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a trade war would only hurt regular folks, while making a few businesses very rich.</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fair trade is important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we need the taxes to be low as possible for everyone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would cause us to pay even more due to the tariffs imposed.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we need the taxes to be low as possible for everyone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It would cause us to pay even more due to the tariffs imposed.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wouldn't support him either way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A trade war will hurt both countries economies.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A trade war will hurt both countries economies.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 trade war would make certain items harder to get or more expensive.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unfair growing trade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unfair growing trade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would cause the prices of goods to increase even more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think he should be focusing resources on other issues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think he should be focusing resources on other issues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more expensive things to buy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will still think Trump is a no good man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will still think Trump is a no good man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We would be so screwed.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steel imports are higher cost which influences building along with other goods and services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4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For you, how important of an issue is healthcare when deciding who to vote for?</a:t>
            </a:r>
          </a:p>
        </p:txBody>
      </p:sp>
      <p:sp>
        <p:nvSpPr>
          <p:cNvPr id="3" name="Text Placeholder 2"/>
          <p:cNvSpPr>
            <a:spLocks noGrp="1"/>
          </p:cNvSpPr>
          <p:nvPr>
            <p:ph type="body" idx="14" sz="quarter"/>
          </p:nvPr>
        </p:nvSpPr>
        <p:spPr/>
        <p:txBody>
          <a:bodyPr/>
          <a:lstStyle/>
          <a:p>
            <a:r>
              <a:t>SINGLE-SELECT POLL</a:t>
            </a:r>
          </a:p>
        </p:txBody>
      </p:sp>
      <p:graphicFrame>
        <p:nvGraphicFramePr>
          <p:cNvPr id="4" name="Table Placeholder 3"/>
          <p:cNvGraphicFramePr>
            <a:graphicFrameLocks noGrp="1"/>
          </p:cNvGraphicFramePr>
          <p:nvPr>
            <p:ph type="tbl" idx="15" sz="quarter"/>
          </p:nvPr>
        </p:nvGraphicFramePr>
        <p:xfrm>
          <a:off x="2476500" y="361950"/>
          <a:ext cx="6492240" cy="22250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Poll Options</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All (n=138)</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Vote Bernie (n=15)</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Not Bernie  (n=123)</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r>
              <a:tr h="370840">
                <a:tc>
                  <a:txBody>
                    <a:bodyPr/>
                    <a:lstStyle/>
                    <a:p>
                      <a:r>
                        <a:rPr sz="1000" b="0" i="0">
                          <a:latin typeface="Arial"/>
                        </a:rPr>
                        <a:t>Very Important</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93%</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52%</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Somewhat Important</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23%</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26%</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Neutral</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12%</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14%</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Somewhat Unimportant</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Very Unimportant</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4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Please tell the group - why do you feel that way?</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(n=135)</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Vote Bernie (n=16)</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Not Bernie  (n=119)</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bc healthcare is important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Healthcare is critical.</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Because Health Care is very important I think everybody should have it and they should cover everything</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We all need health care. That's the point.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Quality of life and cost certainties.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My health care coverage has been good to me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Because our healthcare sucks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want to keep my private healthcare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health care got way more expensive before Obama care and not affordable at all</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feel healthcare is very important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4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Please tell the group - why do you feel that way?</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(n=135)</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Vote Bernie (n=16)</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Not Bernie  (n=119)</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I feel every person has the right to get quality healthcare not just the wealthy. The poor cannot afford premiums and then the deductable, heck I can't do both and I make a good wage.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Healthcare is critical.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feel every person has the right to get quality healthcare not just the wealthy. The poor cannot afford premiums and then the deductable, heck I can't do both and I make a good wage.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ALL Americans need access to healthcare. NOT FREE!!! But accessible! Focus on veterans, disabled and elderly!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Heathcare is important because my life literally depends on access to affordable medications and other healthcare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Healthcare can and will be the most expensive issue in our lives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bc healthcare is important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Health care is a basic human right, yet the majority of people cannot afford basic health care or prescription drugs.  I am in favor of medicare for all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ALL Americans need access to healthcare. NOT FREE!!! But accessible! Focus on veterans, disabled and elderly!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Healthcare can and will be the most expensive issue in our lives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rely on Medicaid for my healthcare. I was in a bad car accident and can no longer work. NOT my choice! If I did not have access to Medicaid, I have no idea what would happen to me.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Health care is a basic human right.  Enriching insurance companies robs money from actual health care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Health care is a basic human right.  Enriching insurance companies robs money from actual health care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It's a basic necessity of life. Some people cant afford it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is a very important service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it is a very important service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think healthcare is the most important issue facing us today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Somewhat important since healthcare is so expensive and getting worse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Healthcare is a basic need and needs to be provided to everyone.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have a chronic illness and acess to healthcare ia very important for me to be able to live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bc healthcare is important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Healthcare is critical.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You are going to need it eventually. I hate doctors I  hate going to get check ups, but if want to be healthy in long run need healthcare. Especially for work. Hard to work when you are unhealthy.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Because Health Care is very important I think everybody should have it and they should cover everything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4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On a scale of 1-5 (5 being the highest), how would you grade President Trump's efforts to make healthcare affordable? </a:t>
            </a:r>
          </a:p>
        </p:txBody>
      </p:sp>
      <p:sp>
        <p:nvSpPr>
          <p:cNvPr id="3" name="Text Placeholder 2"/>
          <p:cNvSpPr>
            <a:spLocks noGrp="1"/>
          </p:cNvSpPr>
          <p:nvPr>
            <p:ph type="body" idx="14" sz="quarter"/>
          </p:nvPr>
        </p:nvSpPr>
        <p:spPr/>
        <p:txBody>
          <a:bodyPr/>
          <a:lstStyle/>
          <a:p>
            <a:r>
              <a:t>SINGLE-SELECT POLL</a:t>
            </a:r>
          </a:p>
        </p:txBody>
      </p:sp>
      <p:graphicFrame>
        <p:nvGraphicFramePr>
          <p:cNvPr id="4" name="Table Placeholder 3"/>
          <p:cNvGraphicFramePr>
            <a:graphicFrameLocks noGrp="1"/>
          </p:cNvGraphicFramePr>
          <p:nvPr>
            <p:ph type="tbl" idx="15" sz="quarter"/>
          </p:nvPr>
        </p:nvGraphicFramePr>
        <p:xfrm>
          <a:off x="2476500" y="361950"/>
          <a:ext cx="6492240" cy="22250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Poll Options</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All (n=136)</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Vote Bernie (n=15)</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Not Bernie  (n=121)</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r>
              <a:tr h="370840">
                <a:tc>
                  <a:txBody>
                    <a:bodyPr/>
                    <a:lstStyle/>
                    <a:p>
                      <a:r>
                        <a:rPr sz="1000" b="0" i="0">
                          <a:latin typeface="Arial"/>
                        </a:rPr>
                        <a:t>1 </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45%</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73%</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41%</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2</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11%</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3</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24%</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20%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24%</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4</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15%</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5</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4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Why do you feel that way? Please tell us your response and reasons.</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(n=137)</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Vote Bernie (n=16)</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Not Bernie  (n=121)</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I don't see that healthcare has been made any more affordable since he came into office.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don't see the results in our healthcare today. Our healthcare in America is a big mess.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Trying to take it away from those who cannot work, food stamps, etc. That was pitiful and I like the President, this was a low blow.</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Has not addressed th cost of health care especially drugs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because he is starting to fix the farce that is known as obamacare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all he is concerned with is getting rid of obamacare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he's trying his best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Obummercare is still in place.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he can not overcome partisan politics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Not sure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4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Why do you feel that way? Please tell us your response and reasons.</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(n=137)</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Vote Bernie (n=16)</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Not Bernie  (n=121)</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I don't see that healthcare has been made any more affordable since he came into office.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feel like all he's worried about is eradicating Obamacare.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don't see that healthcare has been made any more affordable since he came into office.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don't see the results in our healthcare today. Our healthcare in America is a big mess.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He does not care about. The only reason he hates Obamacare is because Obama came up with it. He also offered no replacement like he said he was. So he essentially has been slowly running it into ground while having nothing else to offer people.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don't see the results in our healthcare today. Our healthcare in America is a big mess.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low income people like me still cant afford decent health care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trump tried to get rid of obamacare, and then pre existing illnesses / conditions would no longer be covered.  he doesn't care about poor or middle class people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low income people like me still cant afford decent health care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Costs keep going up, pharmacitucal, copays, amounts taken out of our paychecks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have to pay more than I wish to get decent healthcare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did not see healthcare is much more affordable than before.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haven't seen anything change except everything is more expensive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He keeps threatening to take away Medicare and Medicaid from those who need it the most. He is also, threatening to take away Obama Care and replace it with no healthcare. This is very wrong.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Costs keep going up, pharmacitucal, copays, amounts taken out of our paychecks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He does not care about. The only reason he hates Obamacare is because Obama came up with it. He also offered no replacement like he said he was. So he essentially has been slowly running it into ground while having nothing else to offer people.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Medicaid is extremely hard to access and the marketplace only offers assitance to those who do not get employer coverage and employer coverage ia costly and doesnt always cover alot people who are sick know</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don't believe it is all up to Trump to make healthcare affordable.  There are many complicated factors which he cannot control all alone.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did not see healthcare is much more affordable than before.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What good has he done?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haven't seen anything change except everything is more expensive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feel like all he's worried about is eradicating Obamacare.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he dismantled Obamacare and helps big Phara companies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Medical care is increasing in price. Premiums are going up. The healthcare industry is panicking with all the attempts at changing everything and insurance companies are capitalizing on peoples needs.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4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Do you agree or disagree with the following statement: Access to healthcare is a basic human right?</a:t>
            </a:r>
          </a:p>
        </p:txBody>
      </p:sp>
      <p:sp>
        <p:nvSpPr>
          <p:cNvPr id="3" name="Text Placeholder 2"/>
          <p:cNvSpPr>
            <a:spLocks noGrp="1"/>
          </p:cNvSpPr>
          <p:nvPr>
            <p:ph type="body" idx="14" sz="quarter"/>
          </p:nvPr>
        </p:nvSpPr>
        <p:spPr/>
        <p:txBody>
          <a:bodyPr/>
          <a:lstStyle/>
          <a:p>
            <a:r>
              <a:t>SINGLE-SELECT POLL</a:t>
            </a:r>
          </a:p>
        </p:txBody>
      </p:sp>
      <p:graphicFrame>
        <p:nvGraphicFramePr>
          <p:cNvPr id="4" name="Table Placeholder 3"/>
          <p:cNvGraphicFramePr>
            <a:graphicFrameLocks noGrp="1"/>
          </p:cNvGraphicFramePr>
          <p:nvPr>
            <p:ph type="tbl" idx="15" sz="quarter"/>
          </p:nvPr>
        </p:nvGraphicFramePr>
        <p:xfrm>
          <a:off x="2476500" y="361950"/>
          <a:ext cx="6492240" cy="111252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Poll Options</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All (n=140)</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Vote Bernie (n=15)</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Not Bernie  (n=125)</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r>
              <a:tr h="370840">
                <a:tc>
                  <a:txBody>
                    <a:bodyPr/>
                    <a:lstStyle/>
                    <a:p>
                      <a:r>
                        <a:rPr sz="1000" b="0" i="0">
                          <a:latin typeface="Arial"/>
                        </a:rPr>
                        <a:t>Agree</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84%</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93%</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83%</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Disagree</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16%</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4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are your thoughts when you hear Medicare-for-all?</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(n=140)</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Vote Bernie (n=16)</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Not Bernie  (n=124)</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I think it is a step in the right direction, and I think the average person would pay less.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Good</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Need to know the details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cool</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Too expensive and will bankrupt the country.</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taking away my private insurance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nonsense idiotic idea</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lie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believe it is a hg</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Government control of my healthcare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Let's start with a few warm-up questions. Do you feel the country is headed in the right direction, or the wrong direction?</a:t>
            </a:r>
          </a:p>
        </p:txBody>
      </p:sp>
      <p:sp>
        <p:nvSpPr>
          <p:cNvPr id="3" name="Text Placeholder 2"/>
          <p:cNvSpPr>
            <a:spLocks noGrp="1"/>
          </p:cNvSpPr>
          <p:nvPr>
            <p:ph type="body" idx="14" sz="quarter"/>
          </p:nvPr>
        </p:nvSpPr>
        <p:spPr/>
        <p:txBody>
          <a:bodyPr/>
          <a:lstStyle/>
          <a:p>
            <a:r>
              <a:t>SINGLE-SELECT POLL</a:t>
            </a:r>
          </a:p>
        </p:txBody>
      </p:sp>
      <p:graphicFrame>
        <p:nvGraphicFramePr>
          <p:cNvPr id="4" name="Table Placeholder 3"/>
          <p:cNvGraphicFramePr>
            <a:graphicFrameLocks noGrp="1"/>
          </p:cNvGraphicFramePr>
          <p:nvPr>
            <p:ph type="tbl" idx="15" sz="quarter"/>
          </p:nvPr>
        </p:nvGraphicFramePr>
        <p:xfrm>
          <a:off x="2476500" y="361950"/>
          <a:ext cx="6492240" cy="111252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Poll Options</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All (n=115)</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Vote Bernie (n=13)</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Not Bernie  (n=102)</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r>
              <a:tr h="370840">
                <a:tc>
                  <a:txBody>
                    <a:bodyPr/>
                    <a:lstStyle/>
                    <a:p>
                      <a:r>
                        <a:rPr sz="1000" b="0" i="0">
                          <a:latin typeface="Arial"/>
                        </a:rPr>
                        <a:t>Right Direction</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35%</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39%</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Wrong Direction</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65%</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100%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61%</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5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are your thoughts when you hear Medicare-for-all?</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(n=140)</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Vote Bernie (n=16)</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Not Bernie  (n=124)</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I want details.  This is a handy catch-phrase, but that is all it is.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Absolutely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like the premise of it, but I question the quality of care that will result.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Thinking it sounds like a great idea..not sure the logistics of what it means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very happy and feel safe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Thinking it sounds like a great idea..not sure the logistics of what it means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like the premise of it, but I question the quality of care that will result.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Love it and this to me is where Trump supporters need to be careful. A lot more people are into this than they think.</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want details.  This is a handy catch-phrase, but that is all it is.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think it is a step in the right direction, and I think the average person would pay less.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love it. Change the system completely.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Scared.  Do I get my money back for the years I paid for Medicare.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looks good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am all for Medicare-for-all. We need a single payer system.</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think it is a step in the right direction, and I think the average person would pay less.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Good, tough, how are we gonna fund or pay? It's a mess all the way around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A single payer Universal Health Coverage like that in Europe and Canada that is provided by the govt.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think that if a person is able to work and get insurance through employee then no, but if they try and can't find a job or not able to work, then yes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Absolutely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Mostly positive, though there are a lot of tiny details under that simple statement to work out. But something that helps everyone with healthcare is a good idea, other countries do it, why not us?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Good, tough, how are we gonna fund or pay? It's a mess all the way around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Good if it can be done right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A dream</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Need to know the details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5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How familiar are you with the Medicare-for-all proposals being made by some Democratic candidates?</a:t>
            </a:r>
          </a:p>
        </p:txBody>
      </p:sp>
      <p:sp>
        <p:nvSpPr>
          <p:cNvPr id="3" name="Text Placeholder 2"/>
          <p:cNvSpPr>
            <a:spLocks noGrp="1"/>
          </p:cNvSpPr>
          <p:nvPr>
            <p:ph type="body" idx="14" sz="quarter"/>
          </p:nvPr>
        </p:nvSpPr>
        <p:spPr/>
        <p:txBody>
          <a:bodyPr/>
          <a:lstStyle/>
          <a:p>
            <a:r>
              <a:t>SINGLE-SELECT POLL</a:t>
            </a:r>
          </a:p>
        </p:txBody>
      </p:sp>
      <p:graphicFrame>
        <p:nvGraphicFramePr>
          <p:cNvPr id="4" name="Table Placeholder 3"/>
          <p:cNvGraphicFramePr>
            <a:graphicFrameLocks noGrp="1"/>
          </p:cNvGraphicFramePr>
          <p:nvPr>
            <p:ph type="tbl" idx="15" sz="quarter"/>
          </p:nvPr>
        </p:nvGraphicFramePr>
        <p:xfrm>
          <a:off x="2476500" y="361950"/>
          <a:ext cx="6492240" cy="185420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Poll Options</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All (n=142)</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Vote Bernie (n=16)</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Not Bernie  (n=126)</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r>
              <a:tr h="370840">
                <a:tc>
                  <a:txBody>
                    <a:bodyPr/>
                    <a:lstStyle/>
                    <a:p>
                      <a:r>
                        <a:rPr sz="1000" b="0" i="0">
                          <a:latin typeface="Arial"/>
                        </a:rPr>
                        <a:t>Very familiar</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16%</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19%</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16%</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Somewhat familiar</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42%</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38%</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42%</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Not very familiar</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28%</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19%</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30%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Not at all familiar</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13%</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25%</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12%</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5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Would you vote for a candidate proposing Medicare-for-all? Why or why not?</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(n=141)</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Vote Bernie (n=15)</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Not Bernie  (n=126)</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YES!  I think we need it and need someone to be BOLD about it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Everyone should have Healthcare no matter what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Absolutely. I really hope that the candidate (and next president) will make this a priority and get it done.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It would be one of several positive things that would make me lean their way in voting.</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Yes, it is one of many issues.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would if I thought the person had a plan that was genuine and could actually get through congress.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Certainly, but I am not a one-issue voter.</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if they got it just right I probably would</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NEVER!</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Not sure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5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Would you vote for a candidate proposing Medicare-for-all? Why or why not?</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(n=141)</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Vote Bernie (n=15)</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Not Bernie  (n=126)</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Possibly, it depends on their stance regarding everything else. Too many promises are made just to get elected and then it's like, "Oh, well, we'll get to that later" once they're in.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absolutely.  our health care system is broken.  people are dying because they lack basic health care &amp; meds.  trump and the rich don't care.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Possibly, it depends on their stance regarding everything else. Too many promises are made just to get elected and then it's like, "Oh, well, we'll get to that later" once they're in.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That would not be enough to get me to vote for a candidate.  "The devil is in the details."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would depend on how much out of pocket I would have to pay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Depends.  What's the plan?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YES!  I think we need it and need someone to be BOLD about it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Because it’s about damn time America joined the rest of the First World when it comes to healthcare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needs more information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It would depend on the plans put forward. It's like Elizabeth Warren's plan, but parts of her's are not viable.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yes because it is good idea</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YES!  I think we need it and need someone to be BOLD about it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Yes I would it will be a great thing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suppose i might i would need more info</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That would not be enough to get me to vote for a candidate.  "The devil is in the details."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Depends.  What's the plan?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Yes, I would. because that would be great if it is really possible.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would depend on the plans put forward. It's like Elizabeth Warren's plan, but parts of her's are not viable.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would have to do more research to make an informed decision.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would be one of several positive things that would make me lean their way in voting.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would have to do more research to make an informed decision.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Maybe depends on his/her other policies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would depend on their position on other issues. I do support Medicare-for-all.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Maybe depends on his/her other policies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5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When it comes to defense and national security, do you trust President Trump to make decisions in the best interest of the United States? Why or why not?</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(n=140)</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Vote Bernie (n=16)</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Not Bernie  (n=124)</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Absolutely NOT, he is a childish hothead</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100%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No. The Iran incident recently, as well the issue with Turkey, have convinced me he doesn't make the best decisions.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heck no</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dont trust that man to make any kind of decision.</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HAHAHAHAHAHAHAHAHAHAHA</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Not sure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Yes. I think he has the American people in his best interests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Yes, Absolutely!</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Yes. He has kept us safe for three years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do because he is our president.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5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When it comes to defense and national security, do you trust President Trump to make decisions in the best interest of the United States? Why or why not?</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(n=140)</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Vote Bernie (n=16)</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Not Bernie  (n=124)</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Absolutely NOT, he is a childish hothead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OMG...NO! He is going to get the U.S. in a conflict, I can just feel it!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Absolutely NOT, he is a childish hothead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He needs to learn to be more of a diplomat rather than just angering our enemies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no.  he is too impulsive and not prepared to make such important security decisions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ABbolutely NOT!! He is trying to get us into a war. He is so mad all the time, he is crazy, he cannot be trusted with either of these things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ABbolutely NOT!! He is trying to get us into a war. He is so mad all the time, he is crazy, he cannot be trusted with either of these things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Good grief, no! I don't trust him to make decisions on anything other than what he thinks is best for himself. He doesn't care about anyone else.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NO! He has not military background; won't listen to his advisors; makes decisions based on what Fox News Network tells him. He will get us into a war that we cannot win. He has alienated us from our alies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no, he is too hot-tempered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dont trust him</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No. The Iran incident recently, as well the issue with Turkey, have convinced me he doesn't make the best decisions.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No. The Iran incident recently, as well the issue with Turkey, have convinced me he doesn't make the best decisions.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No, he keeps talking about keeping us safe, but I have yet to see any action on his part.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NO. he is a loose cannon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NO! He has not military background; won't listen to his advisors; makes decisions based on what Fox News Network tells him. He will get us into a war that we cannot win. He has alienated us from our alies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no because he is insane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no, he is too hot-tempered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don't trust him at all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Definitely no. He likes to start quarrels and fights with other world leaders. Even our allies.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He needs to learn to be more of a diplomat rather than just angering our enemies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No, he has too many spoons in too many pots.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No, he's not my guy I'd choose for a war.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no. i believe his ego is in the way. he operates based on deals. he loves deals. and his ego wants to win. i don't see him as thinking of humanity. just deals and winning.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5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should the country be focused on with respect to foreign policy? </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(n=138)</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Vote Bernie (n=15)</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Not Bernie  (n=123)</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Keeping Americans safe.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peace.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The safety of our troop and diminishing terrorism</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diplomacy</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Staying out of other countries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keeping america out of foreign wars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our own</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Immigration</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Build the wall, illegal immigration</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Less of it.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5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should the country be focused on with respect to foreign policy? </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(n=138)</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Vote Bernie (n=15)</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Not Bernie  (n=123)</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Maintaining alliances and keeping allies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focused on their positions and safety of solders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Maintaining alliances and keeping allies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promoting peace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Too broad of a topic, too many parts to "foreign policy". How about just trying to do right for as many people as possible, and not for special interests that just want to make larger profits?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Keeping Americans safe.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Protection from foreign enemies and building bridges to our allies.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Trying to make peace with all those countries Trump has run rough-shod over during the past few years he has been in office. It is sure to take decades to undo his damage once he is gone from office.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Protection from foreign enemies and building bridges to our allies.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Building relationships. Supporting democracy.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diplomacy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being safe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Keeping Americans safe.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promoting peace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USA first. Then our allies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think we first need to take a hard look at the history and culture of the countries we deal with. If they had even studied a history book, they would have seen that  the Afghan people viewed any foreign incursion as just another invader taking over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Not getting into war. Fighting terroism</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peace.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peace.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Nuclear weapons gone for one.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Building relationships. Supporting democracy.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USA first. Then our allies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Don’t start any new wars just because it’s election year.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Ending conflict and supporting countries that support us.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5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do you think is the biggest national security threat currently facing the United States? Please share your reasons too.</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(n=134)</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Vote Bernie (n=15)</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Not Bernie  (n=119)</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Terrorism especially after the attack by Iran in Irag.</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terrorism</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war</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Terroriism</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Immigration control..</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Russian influence on social media and the elections, Trump</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Congress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that idiot Trump is president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Russian influence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Illegals in this country.  Come in the right way.</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5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do you think is the biggest national security threat currently facing the United States? Please share your reasons too.</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(n=134)</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Vote Bernie (n=15)</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Not Bernie  (n=119)</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cyber security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actually think Russia, then middle east. Russia has been playing us since Trump got in office.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cyber security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Iran absolutely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Climate change is going to create internal migrants on a scale that we are not ready for.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Iran absolutely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Foreign hackers getting into our computer systems - the country could become vulnerable or even paralyzed by these terrorists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Starting unnecessary wars. It weakens our military, it weakens our allies, it wastes trillions.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Russia, Iran, China, Saudia Arabia.</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Russia, Iran, China, Saudia Arabia.</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think having Trump as president is the biggest threat to the country. I hope they just keep him away from the red button.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Terrorists inside our country already. Would be bad enough to be invaded, but attacked within, it is very scary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Russia and China</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cyber attacks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Russia and China</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Terrorists inside our country already. Would be bad enough to be invaded, but attacked within, it is very scary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Donald Trump and his actions and his big ally Russia.</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Foreign hackers getting into our computer systems - the country could become vulnerable or even paralyzed by these terrorists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cyber attacks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russian interference in our election, and trump potentially starting a war so he can distract the populace try to win the election.  he will do anything to win, even start a war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Terrorism organization that seek our destruction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Terrorism organization that seek our destruction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 government and its wholesale robbing and disempowering of Americans generally.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Illegal Immigration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Please fill in the blank. "If I had complete control over the federal budget, I would allocate more to ______"</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296672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(n=120)</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Vote Bernie (n=13)</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Not Bernie  (n=107)</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healthcare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healthcare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health care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93%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healthcare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paying down the debt.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public education</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Securing our boarders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6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Which political party do you trust more to confront national security threats facing the country in the coming decades? </a:t>
            </a:r>
          </a:p>
        </p:txBody>
      </p:sp>
      <p:sp>
        <p:nvSpPr>
          <p:cNvPr id="3" name="Text Placeholder 2"/>
          <p:cNvSpPr>
            <a:spLocks noGrp="1"/>
          </p:cNvSpPr>
          <p:nvPr>
            <p:ph type="body" idx="14" sz="quarter"/>
          </p:nvPr>
        </p:nvSpPr>
        <p:spPr/>
        <p:txBody>
          <a:bodyPr/>
          <a:lstStyle/>
          <a:p>
            <a:r>
              <a:t>SINGLE-SELECT POLL</a:t>
            </a:r>
          </a:p>
        </p:txBody>
      </p:sp>
      <p:graphicFrame>
        <p:nvGraphicFramePr>
          <p:cNvPr id="4" name="Table Placeholder 3"/>
          <p:cNvGraphicFramePr>
            <a:graphicFrameLocks noGrp="1"/>
          </p:cNvGraphicFramePr>
          <p:nvPr>
            <p:ph type="tbl" idx="15" sz="quarter"/>
          </p:nvPr>
        </p:nvGraphicFramePr>
        <p:xfrm>
          <a:off x="2476500" y="361950"/>
          <a:ext cx="6492240" cy="111252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Poll Options</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All (n=139)</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Vote Bernie (n=15)</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Not Bernie  (n=124)</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r>
              <a:tr h="370840">
                <a:tc>
                  <a:txBody>
                    <a:bodyPr/>
                    <a:lstStyle/>
                    <a:p>
                      <a:r>
                        <a:rPr sz="1000" b="0" i="0">
                          <a:latin typeface="Arial"/>
                        </a:rPr>
                        <a:t>Republicans</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53%</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13%</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57%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Democrats</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47%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87%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42%</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6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How would you describe Universal Basic Income?</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(n=141)</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Vote Bernie (n=16)</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Not Bernie  (n=125)</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A universal amount that everyone gets.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Income for all</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Unsure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Sounds like a national minimum wage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Communism</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An unfair description of what seems great but would actually hurt our middle class more than anyone.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A losing proposition</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not sure, fair income for all</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Some new buzzword the left has concocted?</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Poor</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6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How would you describe Universal Basic Income?</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(n=141)</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Vote Bernie (n=16)</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Not Bernie  (n=125)</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Guaranteeing a certain wage to all citizens regardless of if they have a job or not.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that all people deserve to live above the poverty level, so the gov't uses taxes to make sure of that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A form of economic assistance that would provide a guaranteed income per month for everyone.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A form of economic assistance that would provide a guaranteed income per month for everyone.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A living working wage.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Guaranteeing a certain wage to all citizens regardless of if they have a job or not.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A universal amount that everyone gets.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very good idea base income for everybody no matter what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would describe it as the same basic income for every citizen.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would describe it as the same basic income for every citizen.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A livable wage where all people csn afford to est and be housed no one ahould be with out food and housing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A universal amount that everyone gets.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a minimun sustaining income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everyone gets enough money to pay for rent, ,food and other basic needs, including health care. it's a great idea and would help so many.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A living wage for all.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Income for all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I'm not familiar with it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a minimun sustaining income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A living wage for all.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An interesting idea, but not sure how it would be successfully implemented.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Socialism</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Socialism</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Anyone can survive and make ends meet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Income for all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6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Would you support a Universal Basic Income for all Americans?</a:t>
            </a:r>
          </a:p>
        </p:txBody>
      </p:sp>
      <p:sp>
        <p:nvSpPr>
          <p:cNvPr id="3" name="Text Placeholder 2"/>
          <p:cNvSpPr>
            <a:spLocks noGrp="1"/>
          </p:cNvSpPr>
          <p:nvPr>
            <p:ph type="body" idx="14" sz="quarter"/>
          </p:nvPr>
        </p:nvSpPr>
        <p:spPr/>
        <p:txBody>
          <a:bodyPr/>
          <a:lstStyle/>
          <a:p>
            <a:r>
              <a:t>SINGLE-SELECT POLL</a:t>
            </a:r>
          </a:p>
        </p:txBody>
      </p:sp>
      <p:graphicFrame>
        <p:nvGraphicFramePr>
          <p:cNvPr id="4" name="Table Placeholder 3"/>
          <p:cNvGraphicFramePr>
            <a:graphicFrameLocks noGrp="1"/>
          </p:cNvGraphicFramePr>
          <p:nvPr>
            <p:ph type="tbl" idx="15" sz="quarter"/>
          </p:nvPr>
        </p:nvGraphicFramePr>
        <p:xfrm>
          <a:off x="2476500" y="361950"/>
          <a:ext cx="6492240" cy="111252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Poll Options</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All (n=142)</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Vote Bernie (n=15)</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Not Bernie  (n=127)</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r>
              <a:tr h="370840">
                <a:tc>
                  <a:txBody>
                    <a:bodyPr/>
                    <a:lstStyle/>
                    <a:p>
                      <a:r>
                        <a:rPr sz="1000" b="0" i="0">
                          <a:latin typeface="Arial"/>
                        </a:rPr>
                        <a:t>Yes</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47%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45%</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No</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53%</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33%</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55%</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6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Do you think Universal Basic Income is a feasible policy in the United States?</a:t>
            </a:r>
          </a:p>
        </p:txBody>
      </p:sp>
      <p:sp>
        <p:nvSpPr>
          <p:cNvPr id="3" name="Text Placeholder 2"/>
          <p:cNvSpPr>
            <a:spLocks noGrp="1"/>
          </p:cNvSpPr>
          <p:nvPr>
            <p:ph type="body" idx="14" sz="quarter"/>
          </p:nvPr>
        </p:nvSpPr>
        <p:spPr/>
        <p:txBody>
          <a:bodyPr/>
          <a:lstStyle/>
          <a:p>
            <a:r>
              <a:t>SINGLE-SELECT POLL</a:t>
            </a:r>
          </a:p>
        </p:txBody>
      </p:sp>
      <p:graphicFrame>
        <p:nvGraphicFramePr>
          <p:cNvPr id="4" name="Table Placeholder 3"/>
          <p:cNvGraphicFramePr>
            <a:graphicFrameLocks noGrp="1"/>
          </p:cNvGraphicFramePr>
          <p:nvPr>
            <p:ph type="tbl" idx="15" sz="quarter"/>
          </p:nvPr>
        </p:nvGraphicFramePr>
        <p:xfrm>
          <a:off x="2476500" y="361950"/>
          <a:ext cx="6492240" cy="111252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Poll Options</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All (n=143)</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Vote Bernie (n=15)</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Not Bernie  (n=128)</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r>
              <a:tr h="370840">
                <a:tc>
                  <a:txBody>
                    <a:bodyPr/>
                    <a:lstStyle/>
                    <a:p>
                      <a:r>
                        <a:rPr sz="1000" b="0" i="0">
                          <a:latin typeface="Arial"/>
                        </a:rPr>
                        <a:t>Yes</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28%</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53%</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25%</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No</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72%</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47%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75%</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6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topics that weren't discussed tonight are important to you, if any?</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(n=139)</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Vote Bernie (n=15)</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Not Bernie  (n=124)</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saving social security</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education</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The corruption in our government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CLIMATE CHANGE AND RENEWABLE ENERGY</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climate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illegal immigration</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Incredible Media bias!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none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You covered it all, this was so wonderful to be part of this and have an opinion to be heard. Thank you for that!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nope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6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topics that weren't discussed tonight are important to you, if any?</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(n=139)</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Vote Bernie (n=15)</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Not Bernie  (n=124)</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Education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abortion, gay marriage, climate change, trans healthcare and other trans rights, living wage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Education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saving social security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corporate control over politicians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Gun control. I know it's contentious, but I think we need to have some good discussions and comr3</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education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Homeless and access to affordable housing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saving social security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The corruption in our government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LGBT rights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 rise of racism and anti-semitism</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Gun control. I know it's contentious, but I think we need to have some good discussions and comr3</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Costs of health care and health insurance. I think that affects the most people, and often in the worst ways, in this country, and needs to be changed.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education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the rise of racism and anti-semitism</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national security and presidential candidate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education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education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Universal basic income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 corruption in our government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The poor level of education in this country.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immigration because its a hot topic</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 poor level of education in this country.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6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single issue, if any, is most important to you when deciding who to vote for?</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370840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(n=141)</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Vote Bernie (n=15)</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Not Bernie  (n=126)</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The economy</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economic issues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healthcare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truth</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Healthcare.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Social Security</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illegal immigration</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none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National Security</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6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single issue, if any, is most important to you when deciding who to vote for?</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(n=141)</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Vote Bernie (n=15)</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Not Bernie  (n=126)</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The economy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ending corruption.  yeah, good luck with that, right?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 economy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wages and job security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access to affordable health care AND beating trump</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Corruption in DC</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Economy and taxes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healthcare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Economy and taxes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Corruption in DC</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healthcare affordability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Being honest and following through on their promises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Being honest and following through on their promises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Gun control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Protecting our constitutional rights and freedoms.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Protecting our constitutional rights and freedoms.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They are not corrupt and actually have good ideas.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senior programs social security and medicare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health care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 homeless crisis and what they will do to provide access to housing and create more affordable housing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health care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senior programs social security and medicare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Healthcare.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Integrity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6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How, if at all, are you planning to get involved in the 2020 presidential election? </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185420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(n=145)</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Vote Bernie (n=15)</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Not Bernie  (n=130)</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Vote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93%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93%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93%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VOTING!</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93%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voting</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100%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voting</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Please fill in the blank. "If I had complete control over the federal budget, I would allocate more to ______"</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(n=120)</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Vote Bernie (n=13)</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Not Bernie  (n=107)</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Health Care and Education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Improving and rehabbing infrastructure.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Health Care and Education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jobs and economy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Lowering the budget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healthcare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healthcare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jobs and economy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Healthcare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health care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Too complicated, would take some away from a few programs, move it into others. There is no single "all bad" nor single "everything should go to this" answer. Less for military, more for health, less for big business, more for food, etc</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healthcare and education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healthcare and education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People on SSI that are living in poverty!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health and seniors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The working poor, there is not enough money coming in for them to buy clothes, food and medical.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People not as well off or to making cost of living more affordable for everyone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Actual people and not the super rich and billion dollar corporations that are destroying the environment and paying people poverty wages.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Healthcare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Help those who are less advantaged and the disabled. I'd like them to establish a Universal Income to help all those making under $50,000 a year to get by.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wow big question,maybe to the vets, and educaton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health and seniors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health care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 working poor, there is not enough money coming in for them to buy clothes, food and medical.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7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How, if at all, are you planning to get involved in the 2020 presidential election? </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(n=145)</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Vote Bernie (n=15)</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Not Bernie  (n=130)</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by voting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Vote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by voting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Vote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by voting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Vote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VOTE!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voting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by voting!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Well, I plan to vote.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casting my vote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VOTE!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by voting!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will vote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Well, I plan to vote.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Voting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very involve and plan to vote 100%</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Voting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VOTING!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definitely will vote, I am watching the debates and impeachment hearings, paying close attention to all the candidates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I'll vote, for sure!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Vote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plan to work a the local Bernie Sanders campaign office.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By voting, and encouraging everyone around me to do so as well.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p>
            <a:r>
              <a:t>What do you think is an important issue the country should be talking about more?</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370840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(n=129)</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Vote Bernie (n=14)</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Not Bernie  (n=115)</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rising healthcare costs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93%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homelessness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healthcare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education</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integrity among those in leadership positions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climate change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Life issues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trade war</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terrorists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p>
            <a:r>
              <a:t>What do you think is an important issue the country should be talking about more?</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(n=129)</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Vote Bernie (n=14)</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Not Bernie  (n=115)</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rising healthcare costs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 high cost of health care and health insurance.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rising healthcare costs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Elderly Care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human rights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Elderly Care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Corruption, the government seems pretty messed up at the moment.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 environment &amp; climate change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Homelessness, vets, immigration, healthcare, social security,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how to save social security, also improve our schools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Crumbling infrastructure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making sure no one goes hungry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Homelessness, vets, immigration, healthcare, social security,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How many people are on the street with little to no hope for help</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how to save social security, also improve our schools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making sure no one goes hungry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Lack of affordable housing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Corruption, the government seems pretty messed up at the moment.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The high cost of health care and health insurance.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jobs and employment healthcare seystem</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Healthcare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Healthcare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addressing the climate change crisis in ways that don't rely entirely on individuals making changes in their personal lives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infrastructure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theme/theme1.xml><?xml version="1.0" encoding="utf-8"?>
<a:theme xmlns:a="http://schemas.openxmlformats.org/drawingml/2006/main" name="Custom Design">
  <a:themeElements>
    <a:clrScheme name="Remesh brand color ">
      <a:dk1>
        <a:srgbClr val="000000"/>
      </a:dk1>
      <a:lt1>
        <a:srgbClr val="FFFFFF"/>
      </a:lt1>
      <a:dk2>
        <a:srgbClr val="44546A"/>
      </a:dk2>
      <a:lt2>
        <a:srgbClr val="E3E6E6"/>
      </a:lt2>
      <a:accent1>
        <a:srgbClr val="0372E3"/>
      </a:accent1>
      <a:accent2>
        <a:srgbClr val="F05041"/>
      </a:accent2>
      <a:accent3>
        <a:srgbClr val="24DBC3"/>
      </a:accent3>
      <a:accent4>
        <a:srgbClr val="BDF5ED"/>
      </a:accent4>
      <a:accent5>
        <a:srgbClr val="FFCC20"/>
      </a:accent5>
      <a:accent6>
        <a:srgbClr val="FFE9A6"/>
      </a:accent6>
      <a:hlink>
        <a:srgbClr val="0C34B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1354</TotalTime>
  <Words>313</Words>
  <Application>Microsoft Macintosh PowerPoint</Application>
  <PresentationFormat>On-screen Show (16:9)</PresentationFormat>
  <Paragraphs>84</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Custom Design</vt:lpstr>
      <vt:lpstr>Coffee Talk</vt:lpstr>
      <vt:lpstr>PowerPoint Presentation</vt:lpstr>
      <vt:lpstr>Objective</vt:lpstr>
      <vt:lpstr>Key Segments</vt:lpstr>
      <vt:lpstr>Key Segments</vt:lpstr>
      <vt:lpstr>Summary of data</vt:lpstr>
      <vt:lpstr>PowerPoint Presentation</vt:lpstr>
      <vt:lpstr>Conversation</vt:lpstr>
      <vt:lpstr>Concept A</vt:lpstr>
      <vt:lpstr>PowerPoint Presentation</vt:lpstr>
      <vt:lpstr>PowerPoint Presentation</vt:lpstr>
      <vt:lpstr>PowerPoint Presentation</vt:lpstr>
      <vt:lpstr>Onboarding Polls</vt:lpstr>
      <vt:lpstr>Appendix</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Tao Tang</dc:creator>
  <cp:lastModifiedBy>Tao Tang</cp:lastModifiedBy>
  <cp:revision>12</cp:revision>
  <dcterms:created xsi:type="dcterms:W3CDTF">2019-08-02T14:13:34Z</dcterms:created>
  <dcterms:modified xsi:type="dcterms:W3CDTF">2019-08-29T14:43:11Z</dcterms:modified>
</cp:coreProperties>
</file>