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revisionInfo.xml" ContentType="application/vnd.ms-powerpoint.revisioninfo+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23"/>
    <p:sldId id="271" r:id="rId24"/>
    <p:sldId id="272" r:id="rId25"/>
    <p:sldId id="273" r:id="rId26"/>
    <p:sldId id="274" r:id="rId27"/>
    <p:sldId id="275" r:id="rId28"/>
    <p:sldId id="276" r:id="rId29"/>
    <p:sldId id="277" r:id="rId30"/>
    <p:sldId id="278" r:id="rId31"/>
    <p:sldId id="279" r:id="rId32"/>
    <p:sldId id="280" r:id="rId33"/>
    <p:sldId id="281" r:id="rId34"/>
    <p:sldId id="282" r:id="rId35"/>
    <p:sldId id="283" r:id="rId36"/>
    <p:sldId id="284" r:id="rId37"/>
    <p:sldId id="285" r:id="rId38"/>
    <p:sldId id="286" r:id="rId39"/>
    <p:sldId id="287" r:id="rId40"/>
    <p:sldId id="288" r:id="rId41"/>
    <p:sldId id="289" r:id="rId42"/>
    <p:sldId id="290" r:id="rId43"/>
    <p:sldId id="291" r:id="rId44"/>
    <p:sldId id="292" r:id="rId45"/>
    <p:sldId id="293" r:id="rId46"/>
    <p:sldId id="294"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07" r:id="rId60"/>
    <p:sldId id="308" r:id="rId61"/>
    <p:sldId id="309" r:id="rId62"/>
    <p:sldId id="310" r:id="rId63"/>
    <p:sldId id="311" r:id="rId64"/>
    <p:sldId id="312" r:id="rId65"/>
    <p:sldId id="313" r:id="rId66"/>
    <p:sldId id="314" r:id="rId67"/>
    <p:sldId id="315" r:id="rId68"/>
    <p:sldId id="316" r:id="rId69"/>
    <p:sldId id="317" r:id="rId70"/>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C30F821-5E93-214C-88D5-9E9F562DAB93}">
          <p14:sldIdLst/>
        </p14:section>
      </p14:sectionLst>
    </p:ext>
    <p:ext uri="{EFAFB233-063F-42B5-8137-9DF3F51BA10A}">
      <p15:sldGuideLst xmlns:p15="http://schemas.microsoft.com/office/powerpoint/2012/main">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randa Mu" initials="MM" lastIdx="2" clrIdx="0">
    <p:extLst>
      <p:ext uri="{19B8F6BF-5375-455C-9EA6-DF929625EA0E}">
        <p15:presenceInfo xmlns:p15="http://schemas.microsoft.com/office/powerpoint/2012/main" userId="S::miranda@remesh.onmicrosoft.com::ab7f3dda-75ad-4599-b013-87a2845d79ea" providerId="AD"/>
      </p:ext>
    </p:extLst>
  </p:cmAuthor>
  <p:cmAuthor id="2" name="Tao Tang" initials="TT" lastIdx="1" clrIdx="1">
    <p:extLst>
      <p:ext uri="{19B8F6BF-5375-455C-9EA6-DF929625EA0E}">
        <p15:presenceInfo xmlns:p15="http://schemas.microsoft.com/office/powerpoint/2012/main" userId="S::tao@remesh.onmicrosoft.com::cf25e15a-1a72-4fb4-a922-3a85fea1f53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0A9EE-CB77-6348-8BC0-4DDAAC38DFAB}" v="527" dt="2019-08-29T14:42:05.45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661"/>
    <p:restoredTop sz="95024"/>
  </p:normalViewPr>
  <p:slideViewPr>
    <p:cSldViewPr snapToGrid="0" snapToObjects="1" showGuides="1">
      <p:cViewPr>
        <p:scale>
          <a:sx n="105" d="100"/>
          <a:sy n="105" d="100"/>
        </p:scale>
        <p:origin x="160" y="1608"/>
      </p:cViewPr>
      <p:guideLst>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8" Type="http://schemas.openxmlformats.org/officeDocument/2006/relationships/presProps" Target="presProps.xml"/><Relationship Id="rId21" Type="http://schemas.openxmlformats.org/officeDocument/2006/relationships/tableStyles" Target="tableStyles.xml"/><Relationship Id="rId17" Type="http://schemas.openxmlformats.org/officeDocument/2006/relationships/commentAuthors" Target="commentAuthors.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19" Type="http://schemas.openxmlformats.org/officeDocument/2006/relationships/viewProps" Target="viewProps.xml"/><Relationship Id="rId22" Type="http://schemas.microsoft.com/office/2015/10/relationships/revisionInfo" Target="revisionInfo.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23" Type="http://schemas.openxmlformats.org/officeDocument/2006/relationships/slide" Target="slides/slide15.xml"/><Relationship Id="rId24" Type="http://schemas.openxmlformats.org/officeDocument/2006/relationships/slide" Target="slides/slide16.xml"/><Relationship Id="rId25" Type="http://schemas.openxmlformats.org/officeDocument/2006/relationships/slide" Target="slides/slide17.xml"/><Relationship Id="rId26" Type="http://schemas.openxmlformats.org/officeDocument/2006/relationships/slide" Target="slides/slide18.xml"/><Relationship Id="rId27" Type="http://schemas.openxmlformats.org/officeDocument/2006/relationships/slide" Target="slides/slide19.xml"/><Relationship Id="rId28" Type="http://schemas.openxmlformats.org/officeDocument/2006/relationships/slide" Target="slides/slide20.xml"/><Relationship Id="rId29" Type="http://schemas.openxmlformats.org/officeDocument/2006/relationships/slide" Target="slides/slide21.xml"/><Relationship Id="rId30" Type="http://schemas.openxmlformats.org/officeDocument/2006/relationships/slide" Target="slides/slide22.xml"/><Relationship Id="rId31" Type="http://schemas.openxmlformats.org/officeDocument/2006/relationships/slide" Target="slides/slide23.xml"/><Relationship Id="rId32" Type="http://schemas.openxmlformats.org/officeDocument/2006/relationships/slide" Target="slides/slide24.xml"/><Relationship Id="rId33" Type="http://schemas.openxmlformats.org/officeDocument/2006/relationships/slide" Target="slides/slide25.xml"/><Relationship Id="rId34" Type="http://schemas.openxmlformats.org/officeDocument/2006/relationships/slide" Target="slides/slide26.xml"/><Relationship Id="rId35" Type="http://schemas.openxmlformats.org/officeDocument/2006/relationships/slide" Target="slides/slide27.xml"/><Relationship Id="rId36" Type="http://schemas.openxmlformats.org/officeDocument/2006/relationships/slide" Target="slides/slide28.xml"/><Relationship Id="rId37" Type="http://schemas.openxmlformats.org/officeDocument/2006/relationships/slide" Target="slides/slide29.xml"/><Relationship Id="rId38" Type="http://schemas.openxmlformats.org/officeDocument/2006/relationships/slide" Target="slides/slide30.xml"/><Relationship Id="rId39" Type="http://schemas.openxmlformats.org/officeDocument/2006/relationships/slide" Target="slides/slide31.xml"/><Relationship Id="rId40" Type="http://schemas.openxmlformats.org/officeDocument/2006/relationships/slide" Target="slides/slide32.xml"/><Relationship Id="rId41" Type="http://schemas.openxmlformats.org/officeDocument/2006/relationships/slide" Target="slides/slide33.xml"/><Relationship Id="rId42" Type="http://schemas.openxmlformats.org/officeDocument/2006/relationships/slide" Target="slides/slide34.xml"/><Relationship Id="rId43" Type="http://schemas.openxmlformats.org/officeDocument/2006/relationships/slide" Target="slides/slide35.xml"/><Relationship Id="rId44" Type="http://schemas.openxmlformats.org/officeDocument/2006/relationships/slide" Target="slides/slide36.xml"/><Relationship Id="rId45" Type="http://schemas.openxmlformats.org/officeDocument/2006/relationships/slide" Target="slides/slide37.xml"/><Relationship Id="rId46" Type="http://schemas.openxmlformats.org/officeDocument/2006/relationships/slide" Target="slides/slide38.xml"/><Relationship Id="rId47" Type="http://schemas.openxmlformats.org/officeDocument/2006/relationships/slide" Target="slides/slide39.xml"/><Relationship Id="rId48" Type="http://schemas.openxmlformats.org/officeDocument/2006/relationships/slide" Target="slides/slide40.xml"/><Relationship Id="rId49" Type="http://schemas.openxmlformats.org/officeDocument/2006/relationships/slide" Target="slides/slide41.xml"/><Relationship Id="rId50" Type="http://schemas.openxmlformats.org/officeDocument/2006/relationships/slide" Target="slides/slide42.xml"/><Relationship Id="rId51" Type="http://schemas.openxmlformats.org/officeDocument/2006/relationships/slide" Target="slides/slide43.xml"/><Relationship Id="rId52" Type="http://schemas.openxmlformats.org/officeDocument/2006/relationships/slide" Target="slides/slide44.xml"/><Relationship Id="rId53" Type="http://schemas.openxmlformats.org/officeDocument/2006/relationships/slide" Target="slides/slide45.xml"/><Relationship Id="rId54" Type="http://schemas.openxmlformats.org/officeDocument/2006/relationships/slide" Target="slides/slide46.xml"/><Relationship Id="rId55" Type="http://schemas.openxmlformats.org/officeDocument/2006/relationships/slide" Target="slides/slide47.xml"/><Relationship Id="rId56" Type="http://schemas.openxmlformats.org/officeDocument/2006/relationships/slide" Target="slides/slide48.xml"/><Relationship Id="rId57" Type="http://schemas.openxmlformats.org/officeDocument/2006/relationships/slide" Target="slides/slide49.xml"/><Relationship Id="rId58" Type="http://schemas.openxmlformats.org/officeDocument/2006/relationships/slide" Target="slides/slide50.xml"/><Relationship Id="rId59" Type="http://schemas.openxmlformats.org/officeDocument/2006/relationships/slide" Target="slides/slide51.xml"/><Relationship Id="rId60" Type="http://schemas.openxmlformats.org/officeDocument/2006/relationships/slide" Target="slides/slide52.xml"/><Relationship Id="rId61" Type="http://schemas.openxmlformats.org/officeDocument/2006/relationships/slide" Target="slides/slide53.xml"/><Relationship Id="rId62" Type="http://schemas.openxmlformats.org/officeDocument/2006/relationships/slide" Target="slides/slide54.xml"/><Relationship Id="rId63" Type="http://schemas.openxmlformats.org/officeDocument/2006/relationships/slide" Target="slides/slide55.xml"/><Relationship Id="rId64" Type="http://schemas.openxmlformats.org/officeDocument/2006/relationships/slide" Target="slides/slide56.xml"/><Relationship Id="rId65" Type="http://schemas.openxmlformats.org/officeDocument/2006/relationships/slide" Target="slides/slide57.xml"/><Relationship Id="rId66" Type="http://schemas.openxmlformats.org/officeDocument/2006/relationships/slide" Target="slides/slide58.xml"/><Relationship Id="rId67" Type="http://schemas.openxmlformats.org/officeDocument/2006/relationships/slide" Target="slides/slide59.xml"/><Relationship Id="rId68" Type="http://schemas.openxmlformats.org/officeDocument/2006/relationships/slide" Target="slides/slide60.xml"/><Relationship Id="rId69" Type="http://schemas.openxmlformats.org/officeDocument/2006/relationships/slide" Target="slides/slide61.xml"/><Relationship Id="rId70" Type="http://schemas.openxmlformats.org/officeDocument/2006/relationships/slide" Target="slides/slide6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547DC3-B97A-E74F-9EAD-C8556FC9C3B3}" type="datetimeFigureOut">
              <a:rPr lang="en-US" smtClean="0"/>
              <a:t>8/29/19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AFAA17-FB81-1448-948A-CB7CE5448E06}" type="slidenum">
              <a:rPr lang="en-US" smtClean="0"/>
              <a:t>‹#›</a:t>
            </a:fld>
            <a:endParaRPr lang="en-US"/>
          </a:p>
        </p:txBody>
      </p:sp>
    </p:spTree>
    <p:extLst>
      <p:ext uri="{BB962C8B-B14F-4D97-AF65-F5344CB8AC3E}">
        <p14:creationId xmlns:p14="http://schemas.microsoft.com/office/powerpoint/2010/main" val="152920060"/>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211D1-323F-9448-B9A8-B0D72767AA32}"/>
              </a:ext>
            </a:extLst>
          </p:cNvPr>
          <p:cNvSpPr>
            <a:spLocks noGrp="1"/>
          </p:cNvSpPr>
          <p:nvPr>
            <p:ph type="ctrTitle" hasCustomPrompt="1"/>
          </p:nvPr>
        </p:nvSpPr>
        <p:spPr>
          <a:xfrm>
            <a:off x="352044" y="361950"/>
            <a:ext cx="4219956" cy="2196973"/>
          </a:xfrm>
        </p:spPr>
        <p:txBody>
          <a:bodyPr anchor="b">
            <a:noAutofit/>
          </a:bodyPr>
          <a:lstStyle>
            <a:lvl1pPr algn="l">
              <a:defRPr sz="4000" b="1" i="0">
                <a:solidFill>
                  <a:schemeClr val="bg1"/>
                </a:solidFill>
                <a:latin typeface="Arial" panose="020B0604020202020204" pitchFamily="34" charset="0"/>
                <a:cs typeface="Arial" panose="020B0604020202020204" pitchFamily="34" charset="0"/>
              </a:defRPr>
            </a:lvl1pPr>
          </a:lstStyle>
          <a:p>
            <a:r>
              <a:rPr lang="en-US" dirty="0"/>
              <a:t>Convo Title</a:t>
            </a:r>
          </a:p>
        </p:txBody>
      </p:sp>
      <p:sp>
        <p:nvSpPr>
          <p:cNvPr id="3" name="Subtitle 2">
            <a:extLst>
              <a:ext uri="{FF2B5EF4-FFF2-40B4-BE49-F238E27FC236}">
                <a16:creationId xmlns:a16="http://schemas.microsoft.com/office/drawing/2014/main" id="{F761C49B-CBFA-BC4C-8450-33E79FAB110F}"/>
              </a:ext>
            </a:extLst>
          </p:cNvPr>
          <p:cNvSpPr>
            <a:spLocks noGrp="1"/>
          </p:cNvSpPr>
          <p:nvPr>
            <p:ph type="subTitle" idx="1" hasCustomPrompt="1"/>
          </p:nvPr>
        </p:nvSpPr>
        <p:spPr>
          <a:xfrm>
            <a:off x="357890" y="2584578"/>
            <a:ext cx="4214110" cy="343027"/>
          </a:xfrm>
        </p:spPr>
        <p:txBody>
          <a:bodyPr>
            <a:noAutofit/>
          </a:bodyPr>
          <a:lstStyle>
            <a:lvl1pPr marL="0" indent="0" algn="l">
              <a:buNone/>
              <a:defRPr sz="1400" b="0" i="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TOPLINE REPORT</a:t>
            </a:r>
          </a:p>
        </p:txBody>
      </p:sp>
      <p:pic>
        <p:nvPicPr>
          <p:cNvPr id="8" name="Google Shape;14;p2">
            <a:extLst>
              <a:ext uri="{FF2B5EF4-FFF2-40B4-BE49-F238E27FC236}">
                <a16:creationId xmlns:a16="http://schemas.microsoft.com/office/drawing/2014/main" id="{8910D444-038A-6D4F-B246-D38218EF18A5}"/>
              </a:ext>
            </a:extLst>
          </p:cNvPr>
          <p:cNvPicPr preferRelativeResize="0"/>
          <p:nvPr userDrawn="1"/>
        </p:nvPicPr>
        <p:blipFill rotWithShape="1">
          <a:blip r:embed="rId2">
            <a:alphaModFix/>
          </a:blip>
          <a:srcRect l="35446"/>
          <a:stretch/>
        </p:blipFill>
        <p:spPr>
          <a:xfrm rot="-5400000">
            <a:off x="5977338" y="-682162"/>
            <a:ext cx="2484500" cy="3848825"/>
          </a:xfrm>
          <a:prstGeom prst="rect">
            <a:avLst/>
          </a:prstGeom>
          <a:noFill/>
          <a:ln>
            <a:noFill/>
          </a:ln>
        </p:spPr>
      </p:pic>
      <p:pic>
        <p:nvPicPr>
          <p:cNvPr id="14" name="Google Shape;11;p2">
            <a:extLst>
              <a:ext uri="{FF2B5EF4-FFF2-40B4-BE49-F238E27FC236}">
                <a16:creationId xmlns:a16="http://schemas.microsoft.com/office/drawing/2014/main" id="{326AF824-E206-0242-92ED-D41B3E172C10}"/>
              </a:ext>
            </a:extLst>
          </p:cNvPr>
          <p:cNvPicPr preferRelativeResize="0"/>
          <p:nvPr userDrawn="1"/>
        </p:nvPicPr>
        <p:blipFill>
          <a:blip r:embed="rId3">
            <a:alphaModFix/>
          </a:blip>
          <a:stretch>
            <a:fillRect/>
          </a:stretch>
        </p:blipFill>
        <p:spPr>
          <a:xfrm>
            <a:off x="6930149" y="4429400"/>
            <a:ext cx="1824613" cy="352150"/>
          </a:xfrm>
          <a:prstGeom prst="rect">
            <a:avLst/>
          </a:prstGeom>
          <a:noFill/>
          <a:ln>
            <a:noFill/>
          </a:ln>
        </p:spPr>
      </p:pic>
      <p:sp>
        <p:nvSpPr>
          <p:cNvPr id="17" name="Text Placeholder 16">
            <a:extLst>
              <a:ext uri="{FF2B5EF4-FFF2-40B4-BE49-F238E27FC236}">
                <a16:creationId xmlns:a16="http://schemas.microsoft.com/office/drawing/2014/main" id="{E78A08BC-2317-DA4A-A2F2-6D634AF42692}"/>
              </a:ext>
            </a:extLst>
          </p:cNvPr>
          <p:cNvSpPr>
            <a:spLocks noGrp="1"/>
          </p:cNvSpPr>
          <p:nvPr>
            <p:ph type="body" sz="quarter" idx="14" hasCustomPrompt="1"/>
          </p:nvPr>
        </p:nvSpPr>
        <p:spPr>
          <a:xfrm>
            <a:off x="352045" y="3355175"/>
            <a:ext cx="4214110" cy="771981"/>
          </a:xfrm>
        </p:spPr>
        <p:txBody>
          <a:bodyPr>
            <a:noAutofit/>
          </a:bodyPr>
          <a:lstStyle>
            <a:lvl1pPr marL="0" indent="0">
              <a:buFontTx/>
              <a:buNone/>
              <a:defRPr sz="1000">
                <a:solidFill>
                  <a:schemeClr val="bg1"/>
                </a:solidFill>
              </a:defRPr>
            </a:lvl1pPr>
          </a:lstStyle>
          <a:p>
            <a:pPr lvl="0"/>
            <a:r>
              <a:rPr lang="en-US" dirty="0"/>
              <a:t>Online 60 minutes conversation </a:t>
            </a:r>
          </a:p>
          <a:p>
            <a:pPr lvl="0"/>
            <a:r>
              <a:rPr lang="en-US" dirty="0"/>
              <a:t>~N = 237</a:t>
            </a:r>
          </a:p>
          <a:p>
            <a:pPr lvl="0"/>
            <a:r>
              <a:rPr lang="en-US" dirty="0"/>
              <a:t>Date</a:t>
            </a:r>
          </a:p>
        </p:txBody>
      </p:sp>
    </p:spTree>
    <p:extLst>
      <p:ext uri="{BB962C8B-B14F-4D97-AF65-F5344CB8AC3E}">
        <p14:creationId xmlns:p14="http://schemas.microsoft.com/office/powerpoint/2010/main" val="20600306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oll">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Insert a poll question here?</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1"/>
                </a:solidFill>
                <a:latin typeface="Arial" panose="020B0604020202020204" pitchFamily="34" charset="0"/>
                <a:cs typeface="Arial" panose="020B0604020202020204" pitchFamily="34" charset="0"/>
              </a:defRPr>
            </a:lvl1pPr>
          </a:lstStyle>
          <a:p>
            <a:pPr lvl="0"/>
            <a:r>
              <a:rPr lang="en-US" dirty="0"/>
              <a:t>SINGLE-SELECT POLL</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2948692865"/>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163112D6-681D-6B4C-BFF9-F5B20521889F}"/>
              </a:ext>
            </a:extLst>
          </p:cNvPr>
          <p:cNvSpPr/>
          <p:nvPr userDrawn="1"/>
        </p:nvSpPr>
        <p:spPr>
          <a:xfrm>
            <a:off x="6019800" y="0"/>
            <a:ext cx="3124200" cy="51435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42900" y="368300"/>
            <a:ext cx="2853691" cy="2203450"/>
          </a:xfrm>
        </p:spPr>
        <p:txBody>
          <a:bodyPr anchor="t"/>
          <a:lstStyle>
            <a:lvl1pPr>
              <a:defRPr sz="3200" b="1" i="0">
                <a:latin typeface="Arial" panose="020B0604020202020204" pitchFamily="34" charset="0"/>
                <a:cs typeface="Arial" panose="020B0604020202020204" pitchFamily="34" charset="0"/>
              </a:defRPr>
            </a:lvl1pPr>
          </a:lstStyle>
          <a:p>
            <a:r>
              <a:rPr lang="en-US" dirty="0"/>
              <a:t>Image/</a:t>
            </a:r>
            <a:br>
              <a:rPr lang="en-US" dirty="0"/>
            </a:br>
            <a:r>
              <a:rPr lang="en-US" dirty="0" err="1"/>
              <a:t>Concpet</a:t>
            </a:r>
            <a:r>
              <a:rPr lang="en-US" dirty="0"/>
              <a:t> A</a:t>
            </a:r>
          </a:p>
        </p:txBody>
      </p:sp>
      <p:sp>
        <p:nvSpPr>
          <p:cNvPr id="3" name="Picture Placeholder 2">
            <a:extLst>
              <a:ext uri="{FF2B5EF4-FFF2-40B4-BE49-F238E27FC236}">
                <a16:creationId xmlns:a16="http://schemas.microsoft.com/office/drawing/2014/main" id="{A05A5CB5-C53A-9A4F-AE41-3AE7402745B5}"/>
              </a:ext>
            </a:extLst>
          </p:cNvPr>
          <p:cNvSpPr>
            <a:spLocks noGrp="1"/>
          </p:cNvSpPr>
          <p:nvPr>
            <p:ph type="pic" idx="1"/>
          </p:nvPr>
        </p:nvSpPr>
        <p:spPr>
          <a:xfrm>
            <a:off x="3483864" y="361950"/>
            <a:ext cx="5279136" cy="44195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Tree>
    <p:extLst>
      <p:ext uri="{BB962C8B-B14F-4D97-AF65-F5344CB8AC3E}">
        <p14:creationId xmlns:p14="http://schemas.microsoft.com/office/powerpoint/2010/main" val="15947685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boarding Poll">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Onboarding polls</a:t>
            </a:r>
            <a:endParaRPr lang="en-US" dirty="0"/>
          </a:p>
        </p:txBody>
      </p:sp>
      <p:sp>
        <p:nvSpPr>
          <p:cNvPr id="8" name="Table Placeholder 7">
            <a:extLst>
              <a:ext uri="{FF2B5EF4-FFF2-40B4-BE49-F238E27FC236}">
                <a16:creationId xmlns:a16="http://schemas.microsoft.com/office/drawing/2014/main" id="{A02EFAC9-5AE0-C24C-B59F-DCD67CDB86FF}"/>
              </a:ext>
            </a:extLst>
          </p:cNvPr>
          <p:cNvSpPr>
            <a:spLocks noGrp="1"/>
          </p:cNvSpPr>
          <p:nvPr>
            <p:ph type="tbl" sz="quarter" idx="13"/>
          </p:nvPr>
        </p:nvSpPr>
        <p:spPr>
          <a:xfrm>
            <a:off x="342900" y="1185862"/>
            <a:ext cx="2569633" cy="3409287"/>
          </a:xfrm>
        </p:spPr>
        <p:txBody>
          <a:bodyPr/>
          <a:lstStyle/>
          <a:p>
            <a:endParaRPr lang="en-US"/>
          </a:p>
        </p:txBody>
      </p:sp>
      <p:sp>
        <p:nvSpPr>
          <p:cNvPr id="22" name="Table Placeholder 7">
            <a:extLst>
              <a:ext uri="{FF2B5EF4-FFF2-40B4-BE49-F238E27FC236}">
                <a16:creationId xmlns:a16="http://schemas.microsoft.com/office/drawing/2014/main" id="{FA71D332-A2DE-5C49-9A21-FA61B7FC9E6D}"/>
              </a:ext>
            </a:extLst>
          </p:cNvPr>
          <p:cNvSpPr>
            <a:spLocks noGrp="1"/>
          </p:cNvSpPr>
          <p:nvPr>
            <p:ph type="tbl" sz="quarter" idx="14"/>
          </p:nvPr>
        </p:nvSpPr>
        <p:spPr>
          <a:xfrm>
            <a:off x="3278717" y="1185862"/>
            <a:ext cx="2569633" cy="3409287"/>
          </a:xfrm>
        </p:spPr>
        <p:txBody>
          <a:bodyPr/>
          <a:lstStyle/>
          <a:p>
            <a:endParaRPr lang="en-US"/>
          </a:p>
        </p:txBody>
      </p:sp>
      <p:sp>
        <p:nvSpPr>
          <p:cNvPr id="26" name="Table Placeholder 7">
            <a:extLst>
              <a:ext uri="{FF2B5EF4-FFF2-40B4-BE49-F238E27FC236}">
                <a16:creationId xmlns:a16="http://schemas.microsoft.com/office/drawing/2014/main" id="{B0F384A6-3591-2745-9DC5-21D2AA27AE6B}"/>
              </a:ext>
            </a:extLst>
          </p:cNvPr>
          <p:cNvSpPr>
            <a:spLocks noGrp="1"/>
          </p:cNvSpPr>
          <p:nvPr>
            <p:ph type="tbl" sz="quarter" idx="15"/>
          </p:nvPr>
        </p:nvSpPr>
        <p:spPr>
          <a:xfrm>
            <a:off x="6214534" y="1185862"/>
            <a:ext cx="2569633" cy="3409287"/>
          </a:xfrm>
        </p:spPr>
        <p:txBody>
          <a:bodyPr/>
          <a:lstStyle/>
          <a:p>
            <a:endParaRPr lang="en-US"/>
          </a:p>
        </p:txBody>
      </p:sp>
    </p:spTree>
    <p:extLst>
      <p:ext uri="{BB962C8B-B14F-4D97-AF65-F5344CB8AC3E}">
        <p14:creationId xmlns:p14="http://schemas.microsoft.com/office/powerpoint/2010/main" val="2873754083"/>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Appendix">
    <p:spTree>
      <p:nvGrpSpPr>
        <p:cNvPr id="1" name=""/>
        <p:cNvGrpSpPr/>
        <p:nvPr/>
      </p:nvGrpSpPr>
      <p:grpSpPr>
        <a:xfrm>
          <a:off x="0" y="0"/>
          <a:ext cx="0" cy="0"/>
          <a:chOff x="0" y="0"/>
          <a:chExt cx="0" cy="0"/>
        </a:xfrm>
      </p:grpSpPr>
      <p:pic>
        <p:nvPicPr>
          <p:cNvPr id="13" name="Google Shape;77;p9">
            <a:extLst>
              <a:ext uri="{FF2B5EF4-FFF2-40B4-BE49-F238E27FC236}">
                <a16:creationId xmlns:a16="http://schemas.microsoft.com/office/drawing/2014/main" id="{E3AA4D72-22E6-474F-A851-C230ABCFEFE4}"/>
              </a:ext>
            </a:extLst>
          </p:cNvPr>
          <p:cNvPicPr preferRelativeResize="0"/>
          <p:nvPr userDrawn="1"/>
        </p:nvPicPr>
        <p:blipFill>
          <a:blip r:embed="rId2">
            <a:alphaModFix/>
          </a:blip>
          <a:stretch>
            <a:fillRect/>
          </a:stretch>
        </p:blipFill>
        <p:spPr>
          <a:xfrm>
            <a:off x="-131289" y="2400294"/>
            <a:ext cx="2808000" cy="2866978"/>
          </a:xfrm>
          <a:prstGeom prst="rect">
            <a:avLst/>
          </a:prstGeom>
          <a:noFill/>
          <a:ln>
            <a:noFill/>
          </a:ln>
        </p:spPr>
      </p:pic>
      <p:sp>
        <p:nvSpPr>
          <p:cNvPr id="11" name="Google Shape;69;p9">
            <a:extLst>
              <a:ext uri="{FF2B5EF4-FFF2-40B4-BE49-F238E27FC236}">
                <a16:creationId xmlns:a16="http://schemas.microsoft.com/office/drawing/2014/main" id="{C9765E20-4DD5-054B-81C8-4EB4A1328B1D}"/>
              </a:ext>
            </a:extLst>
          </p:cNvPr>
          <p:cNvSpPr/>
          <p:nvPr userDrawn="1"/>
        </p:nvSpPr>
        <p:spPr>
          <a:xfrm>
            <a:off x="3028950" y="0"/>
            <a:ext cx="6115800" cy="4781550"/>
          </a:xfrm>
          <a:prstGeom prst="rect">
            <a:avLst/>
          </a:prstGeom>
          <a:solidFill>
            <a:srgbClr val="BDF5ED"/>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130616"/>
            <a:ext cx="2788295" cy="1092795"/>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Appendix</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8" name="Content Placeholder 5">
            <a:extLst>
              <a:ext uri="{FF2B5EF4-FFF2-40B4-BE49-F238E27FC236}">
                <a16:creationId xmlns:a16="http://schemas.microsoft.com/office/drawing/2014/main" id="{4F4CFC11-49E7-6D43-8B4A-322AE746D8B3}"/>
              </a:ext>
            </a:extLst>
          </p:cNvPr>
          <p:cNvSpPr txBox="1">
            <a:spLocks/>
          </p:cNvSpPr>
          <p:nvPr userDrawn="1"/>
        </p:nvSpPr>
        <p:spPr>
          <a:xfrm>
            <a:off x="3162300" y="73493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1" dirty="0">
                <a:latin typeface="Arial" panose="020B0604020202020204" pitchFamily="34" charset="0"/>
                <a:cs typeface="Arial" panose="020B0604020202020204" pitchFamily="34" charset="0"/>
              </a:rPr>
              <a:t>Methodology</a:t>
            </a:r>
          </a:p>
        </p:txBody>
      </p:sp>
      <p:sp>
        <p:nvSpPr>
          <p:cNvPr id="9" name="Content Placeholder 5">
            <a:extLst>
              <a:ext uri="{FF2B5EF4-FFF2-40B4-BE49-F238E27FC236}">
                <a16:creationId xmlns:a16="http://schemas.microsoft.com/office/drawing/2014/main" id="{07A3A9E1-278F-624C-BE23-78372188ED14}"/>
              </a:ext>
            </a:extLst>
          </p:cNvPr>
          <p:cNvSpPr txBox="1">
            <a:spLocks/>
          </p:cNvSpPr>
          <p:nvPr userDrawn="1"/>
        </p:nvSpPr>
        <p:spPr>
          <a:xfrm>
            <a:off x="3162300" y="2843042"/>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Representative Subset</a:t>
            </a:r>
          </a:p>
        </p:txBody>
      </p:sp>
      <p:sp>
        <p:nvSpPr>
          <p:cNvPr id="10" name="Text Placeholder 6">
            <a:extLst>
              <a:ext uri="{FF2B5EF4-FFF2-40B4-BE49-F238E27FC236}">
                <a16:creationId xmlns:a16="http://schemas.microsoft.com/office/drawing/2014/main" id="{5AAB4A87-8343-EE4D-8560-E88FD1734827}"/>
              </a:ext>
            </a:extLst>
          </p:cNvPr>
          <p:cNvSpPr>
            <a:spLocks noGrp="1"/>
          </p:cNvSpPr>
          <p:nvPr>
            <p:ph type="body" sz="quarter" idx="14" hasCustomPrompt="1"/>
          </p:nvPr>
        </p:nvSpPr>
        <p:spPr>
          <a:xfrm>
            <a:off x="3174494" y="1096520"/>
            <a:ext cx="5606272" cy="1563787"/>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err="1"/>
              <a:t>Remesh</a:t>
            </a:r>
            <a:r>
              <a:rPr lang="en-US" dirty="0"/>
              <a:t> ran a 60-minute live virtual focus group with ~220 participants on at 5:00PM EDT on June 18, 2019.</a:t>
            </a:r>
          </a:p>
          <a:p>
            <a:pPr lvl="0"/>
            <a:r>
              <a:rPr lang="en-US" dirty="0"/>
              <a:t>Participants were recruited from online vendor partners. Participants were asked approximately 10 closed-poll 52 open-ended questions. Conversation data can be accessed at https://</a:t>
            </a:r>
            <a:r>
              <a:rPr lang="en-US" dirty="0" err="1"/>
              <a:t>remesh.chat</a:t>
            </a:r>
            <a:r>
              <a:rPr lang="en-US" dirty="0"/>
              <a:t>/r/</a:t>
            </a:r>
            <a:r>
              <a:rPr lang="en-US" dirty="0" err="1"/>
              <a:t>pqyn</a:t>
            </a:r>
            <a:r>
              <a:rPr lang="en-US" dirty="0"/>
              <a:t>.</a:t>
            </a:r>
          </a:p>
        </p:txBody>
      </p:sp>
      <p:sp>
        <p:nvSpPr>
          <p:cNvPr id="12" name="Text Placeholder 6">
            <a:extLst>
              <a:ext uri="{FF2B5EF4-FFF2-40B4-BE49-F238E27FC236}">
                <a16:creationId xmlns:a16="http://schemas.microsoft.com/office/drawing/2014/main" id="{A780B82D-E6AB-E14A-8181-E209A84C002D}"/>
              </a:ext>
            </a:extLst>
          </p:cNvPr>
          <p:cNvSpPr>
            <a:spLocks noGrp="1"/>
          </p:cNvSpPr>
          <p:nvPr>
            <p:ph type="body" sz="quarter" idx="15" hasCustomPrompt="1"/>
          </p:nvPr>
        </p:nvSpPr>
        <p:spPr>
          <a:xfrm>
            <a:off x="3168920" y="3230842"/>
            <a:ext cx="5606272" cy="1307183"/>
          </a:xfrm>
        </p:spPr>
        <p:txBody>
          <a:bodyPr/>
          <a:lstStyle>
            <a:lvl1pPr marL="0" indent="0">
              <a:lnSpc>
                <a:spcPct val="100000"/>
              </a:lnSpc>
              <a:buFontTx/>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A paragraph to explain Methodology </a:t>
            </a:r>
          </a:p>
        </p:txBody>
      </p:sp>
    </p:spTree>
    <p:extLst>
      <p:ext uri="{BB962C8B-B14F-4D97-AF65-F5344CB8AC3E}">
        <p14:creationId xmlns:p14="http://schemas.microsoft.com/office/powerpoint/2010/main" val="3503621504"/>
      </p:ext>
    </p:extLst>
  </p:cSld>
  <p:clrMapOvr>
    <a:masterClrMapping/>
  </p:clrMapOvr>
  <p:extLst>
    <p:ext uri="{DCECCB84-F9BA-43D5-87BE-67443E8EF086}">
      <p15:sldGuideLst xmlns:p15="http://schemas.microsoft.com/office/powerpoint/2012/main">
        <p15:guide id="1" pos="1992">
          <p15:clr>
            <a:srgbClr val="FBAE40"/>
          </p15:clr>
        </p15:guide>
        <p15:guide id="2" pos="3768" userDrawn="1">
          <p15:clr>
            <a:srgbClr val="FBAE40"/>
          </p15:clr>
        </p15:guide>
        <p15:guide id="3" orient="horz" pos="68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E381660C-9614-D141-A56B-3A4F01808EE4}"/>
              </a:ext>
            </a:extLst>
          </p:cNvPr>
          <p:cNvSpPr/>
          <p:nvPr userDrawn="1"/>
        </p:nvSpPr>
        <p:spPr>
          <a:xfrm>
            <a:off x="-3407454" y="2039354"/>
            <a:ext cx="6814907" cy="681490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a:extLst>
              <a:ext uri="{FF2B5EF4-FFF2-40B4-BE49-F238E27FC236}">
                <a16:creationId xmlns:a16="http://schemas.microsoft.com/office/drawing/2014/main" id="{D196705E-B0BE-9247-BE28-D1E32E736960}"/>
              </a:ext>
            </a:extLst>
          </p:cNvPr>
          <p:cNvSpPr>
            <a:spLocks noGrp="1"/>
          </p:cNvSpPr>
          <p:nvPr>
            <p:ph type="dt" sz="half" idx="10"/>
          </p:nvPr>
        </p:nvSpPr>
        <p:spPr>
          <a:xfrm>
            <a:off x="374005" y="4795399"/>
            <a:ext cx="2057400" cy="274637"/>
          </a:xfrm>
        </p:spPr>
        <p:txBody>
          <a:bodyPr/>
          <a:lstStyle/>
          <a:p>
            <a:fld id="{F5AB9AAA-FCFF-A447-AC57-59F03879B500}" type="datetimeFigureOut">
              <a:rPr lang="en-US" smtClean="0"/>
              <a:t>8/29/19</a:t>
            </a:fld>
            <a:endParaRPr lang="en-US" dirty="0"/>
          </a:p>
        </p:txBody>
      </p:sp>
      <p:sp>
        <p:nvSpPr>
          <p:cNvPr id="6" name="Footer Placeholder 5">
            <a:extLst>
              <a:ext uri="{FF2B5EF4-FFF2-40B4-BE49-F238E27FC236}">
                <a16:creationId xmlns:a16="http://schemas.microsoft.com/office/drawing/2014/main" id="{A1EC04D3-DDF0-A545-855A-58B9B6EA8905}"/>
              </a:ext>
            </a:extLst>
          </p:cNvPr>
          <p:cNvSpPr>
            <a:spLocks noGrp="1"/>
          </p:cNvSpPr>
          <p:nvPr>
            <p:ph type="ftr" sz="quarter" idx="11"/>
          </p:nvPr>
        </p:nvSpPr>
        <p:spPr/>
        <p:txBody>
          <a:bodyPr/>
          <a:lstStyle/>
          <a:p>
            <a:endParaRPr lang="en-US" dirty="0"/>
          </a:p>
        </p:txBody>
      </p:sp>
      <p:sp>
        <p:nvSpPr>
          <p:cNvPr id="29" name="Title 1">
            <a:extLst>
              <a:ext uri="{FF2B5EF4-FFF2-40B4-BE49-F238E27FC236}">
                <a16:creationId xmlns:a16="http://schemas.microsoft.com/office/drawing/2014/main" id="{1A9DF0F6-F958-3043-BC31-8923E0B84C55}"/>
              </a:ext>
            </a:extLst>
          </p:cNvPr>
          <p:cNvSpPr txBox="1">
            <a:spLocks/>
          </p:cNvSpPr>
          <p:nvPr userDrawn="1"/>
        </p:nvSpPr>
        <p:spPr>
          <a:xfrm>
            <a:off x="342900" y="361949"/>
            <a:ext cx="4229100" cy="126453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4400" b="1" dirty="0">
                <a:latin typeface="Arial" panose="020B0604020202020204" pitchFamily="34" charset="0"/>
                <a:cs typeface="Arial" panose="020B0604020202020204" pitchFamily="34" charset="0"/>
              </a:rPr>
              <a:t>Contents</a:t>
            </a:r>
          </a:p>
        </p:txBody>
      </p:sp>
      <p:sp>
        <p:nvSpPr>
          <p:cNvPr id="30" name="Content Placeholder 5">
            <a:extLst>
              <a:ext uri="{FF2B5EF4-FFF2-40B4-BE49-F238E27FC236}">
                <a16:creationId xmlns:a16="http://schemas.microsoft.com/office/drawing/2014/main" id="{2202919F-3FDB-7E4C-AE56-5C63B921D548}"/>
              </a:ext>
            </a:extLst>
          </p:cNvPr>
          <p:cNvSpPr txBox="1">
            <a:spLocks/>
          </p:cNvSpPr>
          <p:nvPr userDrawn="1"/>
        </p:nvSpPr>
        <p:spPr>
          <a:xfrm>
            <a:off x="4572000" y="739085"/>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Objective</a:t>
            </a:r>
          </a:p>
        </p:txBody>
      </p:sp>
      <p:sp>
        <p:nvSpPr>
          <p:cNvPr id="31" name="Content Placeholder 5">
            <a:extLst>
              <a:ext uri="{FF2B5EF4-FFF2-40B4-BE49-F238E27FC236}">
                <a16:creationId xmlns:a16="http://schemas.microsoft.com/office/drawing/2014/main" id="{1D1D407C-3DC3-1C46-9C8A-ED4DE371F3A6}"/>
              </a:ext>
            </a:extLst>
          </p:cNvPr>
          <p:cNvSpPr txBox="1">
            <a:spLocks/>
          </p:cNvSpPr>
          <p:nvPr userDrawn="1"/>
        </p:nvSpPr>
        <p:spPr>
          <a:xfrm>
            <a:off x="4572000" y="1398811"/>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Key Segments</a:t>
            </a:r>
          </a:p>
        </p:txBody>
      </p:sp>
      <p:sp>
        <p:nvSpPr>
          <p:cNvPr id="32" name="Content Placeholder 5">
            <a:extLst>
              <a:ext uri="{FF2B5EF4-FFF2-40B4-BE49-F238E27FC236}">
                <a16:creationId xmlns:a16="http://schemas.microsoft.com/office/drawing/2014/main" id="{D9F7B7C6-4974-A844-AFC3-5066D40E1840}"/>
              </a:ext>
            </a:extLst>
          </p:cNvPr>
          <p:cNvSpPr txBox="1">
            <a:spLocks/>
          </p:cNvSpPr>
          <p:nvPr userDrawn="1"/>
        </p:nvSpPr>
        <p:spPr>
          <a:xfrm>
            <a:off x="4572000" y="2058537"/>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Summary of data</a:t>
            </a:r>
          </a:p>
        </p:txBody>
      </p:sp>
      <p:sp>
        <p:nvSpPr>
          <p:cNvPr id="33" name="Content Placeholder 5">
            <a:extLst>
              <a:ext uri="{FF2B5EF4-FFF2-40B4-BE49-F238E27FC236}">
                <a16:creationId xmlns:a16="http://schemas.microsoft.com/office/drawing/2014/main" id="{A453B9C7-3A4F-0F44-98F5-79924514580B}"/>
              </a:ext>
            </a:extLst>
          </p:cNvPr>
          <p:cNvSpPr txBox="1">
            <a:spLocks/>
          </p:cNvSpPr>
          <p:nvPr userDrawn="1"/>
        </p:nvSpPr>
        <p:spPr>
          <a:xfrm>
            <a:off x="4572000" y="2718263"/>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Conversation data </a:t>
            </a:r>
          </a:p>
        </p:txBody>
      </p:sp>
      <p:sp>
        <p:nvSpPr>
          <p:cNvPr id="34" name="Content Placeholder 5">
            <a:extLst>
              <a:ext uri="{FF2B5EF4-FFF2-40B4-BE49-F238E27FC236}">
                <a16:creationId xmlns:a16="http://schemas.microsoft.com/office/drawing/2014/main" id="{2F55088B-A2FE-B84A-A63E-6207C922F463}"/>
              </a:ext>
            </a:extLst>
          </p:cNvPr>
          <p:cNvSpPr txBox="1">
            <a:spLocks/>
          </p:cNvSpPr>
          <p:nvPr userDrawn="1"/>
        </p:nvSpPr>
        <p:spPr>
          <a:xfrm>
            <a:off x="4572000" y="3377989"/>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Demographics </a:t>
            </a:r>
          </a:p>
        </p:txBody>
      </p:sp>
      <p:sp>
        <p:nvSpPr>
          <p:cNvPr id="35" name="Content Placeholder 5">
            <a:extLst>
              <a:ext uri="{FF2B5EF4-FFF2-40B4-BE49-F238E27FC236}">
                <a16:creationId xmlns:a16="http://schemas.microsoft.com/office/drawing/2014/main" id="{771F5657-656E-7740-9C09-ACE12BE5E9A3}"/>
              </a:ext>
            </a:extLst>
          </p:cNvPr>
          <p:cNvSpPr txBox="1">
            <a:spLocks/>
          </p:cNvSpPr>
          <p:nvPr userDrawn="1"/>
        </p:nvSpPr>
        <p:spPr>
          <a:xfrm>
            <a:off x="4572000" y="4037714"/>
            <a:ext cx="2415540" cy="366701"/>
          </a:xfrm>
          <a:prstGeom prst="rect">
            <a:avLst/>
          </a:prstGeom>
        </p:spPr>
        <p:txBody>
          <a:bodyPr vert="horz" lIns="91440" tIns="45720" rIns="91440" bIns="45720" rtlCol="0" anchor="ctr">
            <a:no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US" sz="1400" b="1" dirty="0">
                <a:latin typeface="Arial" panose="020B0604020202020204" pitchFamily="34" charset="0"/>
                <a:cs typeface="Arial" panose="020B0604020202020204" pitchFamily="34" charset="0"/>
              </a:rPr>
              <a:t>Appendix</a:t>
            </a:r>
          </a:p>
        </p:txBody>
      </p:sp>
      <p:sp>
        <p:nvSpPr>
          <p:cNvPr id="37" name="Text Placeholder 36">
            <a:extLst>
              <a:ext uri="{FF2B5EF4-FFF2-40B4-BE49-F238E27FC236}">
                <a16:creationId xmlns:a16="http://schemas.microsoft.com/office/drawing/2014/main" id="{75749921-55FB-3B49-A95F-53F4990B4A11}"/>
              </a:ext>
            </a:extLst>
          </p:cNvPr>
          <p:cNvSpPr>
            <a:spLocks noGrp="1"/>
          </p:cNvSpPr>
          <p:nvPr>
            <p:ph type="body" sz="quarter" idx="13" hasCustomPrompt="1"/>
          </p:nvPr>
        </p:nvSpPr>
        <p:spPr>
          <a:xfrm>
            <a:off x="6987540" y="785117"/>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38" name="Text Placeholder 36">
            <a:extLst>
              <a:ext uri="{FF2B5EF4-FFF2-40B4-BE49-F238E27FC236}">
                <a16:creationId xmlns:a16="http://schemas.microsoft.com/office/drawing/2014/main" id="{2B5A01E8-1837-4145-B9C8-630AFBFEC887}"/>
              </a:ext>
            </a:extLst>
          </p:cNvPr>
          <p:cNvSpPr>
            <a:spLocks noGrp="1"/>
          </p:cNvSpPr>
          <p:nvPr>
            <p:ph type="body" sz="quarter" idx="14" hasCustomPrompt="1"/>
          </p:nvPr>
        </p:nvSpPr>
        <p:spPr>
          <a:xfrm>
            <a:off x="6987540" y="1444843"/>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0" name="Text Placeholder 36">
            <a:extLst>
              <a:ext uri="{FF2B5EF4-FFF2-40B4-BE49-F238E27FC236}">
                <a16:creationId xmlns:a16="http://schemas.microsoft.com/office/drawing/2014/main" id="{5C33A9B0-E015-F34C-902C-1214712D7613}"/>
              </a:ext>
            </a:extLst>
          </p:cNvPr>
          <p:cNvSpPr>
            <a:spLocks noGrp="1"/>
          </p:cNvSpPr>
          <p:nvPr>
            <p:ph type="body" sz="quarter" idx="15" hasCustomPrompt="1"/>
          </p:nvPr>
        </p:nvSpPr>
        <p:spPr>
          <a:xfrm>
            <a:off x="6987540" y="2104569"/>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1" name="Text Placeholder 36">
            <a:extLst>
              <a:ext uri="{FF2B5EF4-FFF2-40B4-BE49-F238E27FC236}">
                <a16:creationId xmlns:a16="http://schemas.microsoft.com/office/drawing/2014/main" id="{7A4D33F6-B56D-E447-B9C7-4C8DEC2C6209}"/>
              </a:ext>
            </a:extLst>
          </p:cNvPr>
          <p:cNvSpPr>
            <a:spLocks noGrp="1"/>
          </p:cNvSpPr>
          <p:nvPr>
            <p:ph type="body" sz="quarter" idx="16" hasCustomPrompt="1"/>
          </p:nvPr>
        </p:nvSpPr>
        <p:spPr>
          <a:xfrm>
            <a:off x="6987540" y="2764295"/>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2" name="Text Placeholder 36">
            <a:extLst>
              <a:ext uri="{FF2B5EF4-FFF2-40B4-BE49-F238E27FC236}">
                <a16:creationId xmlns:a16="http://schemas.microsoft.com/office/drawing/2014/main" id="{711BECEF-D65C-7F47-879F-3EB8F9E897A4}"/>
              </a:ext>
            </a:extLst>
          </p:cNvPr>
          <p:cNvSpPr>
            <a:spLocks noGrp="1"/>
          </p:cNvSpPr>
          <p:nvPr>
            <p:ph type="body" sz="quarter" idx="17" hasCustomPrompt="1"/>
          </p:nvPr>
        </p:nvSpPr>
        <p:spPr>
          <a:xfrm>
            <a:off x="6987540" y="3424021"/>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43" name="Text Placeholder 36">
            <a:extLst>
              <a:ext uri="{FF2B5EF4-FFF2-40B4-BE49-F238E27FC236}">
                <a16:creationId xmlns:a16="http://schemas.microsoft.com/office/drawing/2014/main" id="{075BECE5-56B3-964A-9A49-FCFB12B1B09E}"/>
              </a:ext>
            </a:extLst>
          </p:cNvPr>
          <p:cNvSpPr>
            <a:spLocks noGrp="1"/>
          </p:cNvSpPr>
          <p:nvPr>
            <p:ph type="body" sz="quarter" idx="18" hasCustomPrompt="1"/>
          </p:nvPr>
        </p:nvSpPr>
        <p:spPr>
          <a:xfrm>
            <a:off x="6987540" y="4083746"/>
            <a:ext cx="1778156" cy="274637"/>
          </a:xfrm>
        </p:spPr>
        <p:txBody>
          <a:bodyPr anchor="ctr">
            <a:noAutofit/>
          </a:bodyPr>
          <a:lstStyle>
            <a:lvl1pPr marL="0" indent="0" algn="r">
              <a:buFontTx/>
              <a:buNone/>
              <a:defRPr sz="1400"/>
            </a:lvl1pPr>
            <a:lvl5pPr marL="1828800" indent="0">
              <a:buFontTx/>
              <a:buNone/>
              <a:defRPr/>
            </a:lvl5pPr>
          </a:lstStyle>
          <a:p>
            <a:pPr algn="r"/>
            <a:r>
              <a:rPr lang="en-US" b="0" dirty="0"/>
              <a:t>01 – 05 </a:t>
            </a:r>
          </a:p>
        </p:txBody>
      </p:sp>
      <p:sp>
        <p:nvSpPr>
          <p:cNvPr id="19" name="Slide Number Placeholder 5">
            <a:extLst>
              <a:ext uri="{FF2B5EF4-FFF2-40B4-BE49-F238E27FC236}">
                <a16:creationId xmlns:a16="http://schemas.microsoft.com/office/drawing/2014/main" id="{68262EAC-519B-DE48-9776-F7CA4C6E6802}"/>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4251065153"/>
      </p:ext>
    </p:extLst>
  </p:cSld>
  <p:clrMapOvr>
    <a:masterClrMapping/>
  </p:clrMapOvr>
  <p:extLst>
    <p:ext uri="{DCECCB84-F9BA-43D5-87BE-67443E8EF086}">
      <p15:sldGuideLst xmlns:p15="http://schemas.microsoft.com/office/powerpoint/2012/main">
        <p15:guide id="1" orient="horz" pos="5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11AA12-2D9E-274F-853B-378D9F752003}"/>
              </a:ext>
            </a:extLst>
          </p:cNvPr>
          <p:cNvSpPr>
            <a:spLocks noGrp="1"/>
          </p:cNvSpPr>
          <p:nvPr>
            <p:ph type="title" hasCustomPrompt="1"/>
          </p:nvPr>
        </p:nvSpPr>
        <p:spPr>
          <a:xfrm>
            <a:off x="342900" y="2059701"/>
            <a:ext cx="5638800" cy="991145"/>
          </a:xfrm>
        </p:spPr>
        <p:txBody>
          <a:bodyPr anchor="b"/>
          <a:lstStyle>
            <a:lvl1pPr>
              <a:defRPr b="1" i="0">
                <a:solidFill>
                  <a:schemeClr val="tx1"/>
                </a:solidFill>
                <a:latin typeface="Arial" panose="020B0604020202020204" pitchFamily="34" charset="0"/>
                <a:cs typeface="Arial" panose="020B0604020202020204" pitchFamily="34" charset="0"/>
              </a:defRPr>
            </a:lvl1pPr>
          </a:lstStyle>
          <a:p>
            <a:r>
              <a:rPr lang="en-US" dirty="0"/>
              <a:t>Section Title</a:t>
            </a:r>
          </a:p>
        </p:txBody>
      </p:sp>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lvl1pPr>
              <a:defRPr>
                <a:solidFill>
                  <a:schemeClr val="bg2">
                    <a:lumMod val="90000"/>
                  </a:schemeClr>
                </a:solidFill>
              </a:defRPr>
            </a:lvl1pPr>
          </a:lstStyle>
          <a:p>
            <a:fld id="{F5AB9AAA-FCFF-A447-AC57-59F03879B500}" type="datetimeFigureOut">
              <a:rPr lang="en-US" smtClean="0"/>
              <a:pPr/>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lvl1pPr>
              <a:defRPr>
                <a:solidFill>
                  <a:schemeClr val="bg2">
                    <a:lumMod val="90000"/>
                  </a:schemeClr>
                </a:solidFill>
              </a:defRPr>
            </a:lvl1p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lvl1pPr>
              <a:defRPr>
                <a:solidFill>
                  <a:schemeClr val="bg2">
                    <a:lumMod val="90000"/>
                  </a:schemeClr>
                </a:solidFill>
              </a:defRPr>
            </a:lvl1pPr>
          </a:lstStyle>
          <a:p>
            <a:fld id="{9EDAF098-F1AE-5C44-B493-2B7E426D4107}" type="slidenum">
              <a:rPr lang="en-US" smtClean="0"/>
              <a:pPr/>
              <a:t>‹#›</a:t>
            </a:fld>
            <a:endParaRPr lang="en-US"/>
          </a:p>
        </p:txBody>
      </p:sp>
      <p:sp>
        <p:nvSpPr>
          <p:cNvPr id="7" name="Text Placeholder 6">
            <a:extLst>
              <a:ext uri="{FF2B5EF4-FFF2-40B4-BE49-F238E27FC236}">
                <a16:creationId xmlns:a16="http://schemas.microsoft.com/office/drawing/2014/main" id="{D98C6B92-E30D-0840-8C52-3B0377408FC4}"/>
              </a:ext>
            </a:extLst>
          </p:cNvPr>
          <p:cNvSpPr>
            <a:spLocks noGrp="1"/>
          </p:cNvSpPr>
          <p:nvPr>
            <p:ph type="body" sz="quarter" idx="14" hasCustomPrompt="1"/>
          </p:nvPr>
        </p:nvSpPr>
        <p:spPr>
          <a:xfrm>
            <a:off x="342900" y="3194613"/>
            <a:ext cx="5638800" cy="1458350"/>
          </a:xfrm>
        </p:spPr>
        <p:txBody>
          <a:bodyPr/>
          <a:lstStyle>
            <a:lvl1pPr marL="0" indent="0">
              <a:lnSpc>
                <a:spcPct val="100000"/>
              </a:lnSpc>
              <a:buFontTx/>
              <a:buNone/>
              <a:defRPr sz="1800">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Insert sub title / description</a:t>
            </a:r>
          </a:p>
        </p:txBody>
      </p:sp>
      <p:pic>
        <p:nvPicPr>
          <p:cNvPr id="14" name="Google Shape;77;p9">
            <a:extLst>
              <a:ext uri="{FF2B5EF4-FFF2-40B4-BE49-F238E27FC236}">
                <a16:creationId xmlns:a16="http://schemas.microsoft.com/office/drawing/2014/main" id="{C8337913-819D-7B4B-8BD9-6803FA6C3781}"/>
              </a:ext>
            </a:extLst>
          </p:cNvPr>
          <p:cNvPicPr preferRelativeResize="0"/>
          <p:nvPr userDrawn="1"/>
        </p:nvPicPr>
        <p:blipFill>
          <a:blip r:embed="rId2">
            <a:alphaModFix/>
          </a:blip>
          <a:stretch>
            <a:fillRect/>
          </a:stretch>
        </p:blipFill>
        <p:spPr>
          <a:xfrm>
            <a:off x="6404453" y="-103965"/>
            <a:ext cx="2808000" cy="2866978"/>
          </a:xfrm>
          <a:prstGeom prst="rect">
            <a:avLst/>
          </a:prstGeom>
          <a:noFill/>
          <a:ln>
            <a:noFill/>
          </a:ln>
        </p:spPr>
      </p:pic>
      <p:pic>
        <p:nvPicPr>
          <p:cNvPr id="15" name="Google Shape;83;p10">
            <a:extLst>
              <a:ext uri="{FF2B5EF4-FFF2-40B4-BE49-F238E27FC236}">
                <a16:creationId xmlns:a16="http://schemas.microsoft.com/office/drawing/2014/main" id="{AE008058-CDF3-6F43-8A11-0449F92AE62F}"/>
              </a:ext>
            </a:extLst>
          </p:cNvPr>
          <p:cNvPicPr preferRelativeResize="0"/>
          <p:nvPr userDrawn="1"/>
        </p:nvPicPr>
        <p:blipFill>
          <a:blip r:embed="rId3">
            <a:alphaModFix/>
          </a:blip>
          <a:stretch>
            <a:fillRect/>
          </a:stretch>
        </p:blipFill>
        <p:spPr>
          <a:xfrm>
            <a:off x="3256312" y="4576825"/>
            <a:ext cx="2631375" cy="1256575"/>
          </a:xfrm>
          <a:prstGeom prst="rect">
            <a:avLst/>
          </a:prstGeom>
          <a:noFill/>
          <a:ln>
            <a:noFill/>
          </a:ln>
        </p:spPr>
      </p:pic>
    </p:spTree>
    <p:extLst>
      <p:ext uri="{BB962C8B-B14F-4D97-AF65-F5344CB8AC3E}">
        <p14:creationId xmlns:p14="http://schemas.microsoft.com/office/powerpoint/2010/main" val="2712873427"/>
      </p:ext>
    </p:extLst>
  </p:cSld>
  <p:clrMapOvr>
    <a:masterClrMapping/>
  </p:clrMapOvr>
  <p:extLst>
    <p:ext uri="{DCECCB84-F9BA-43D5-87BE-67443E8EF086}">
      <p15:sldGuideLst xmlns:p15="http://schemas.microsoft.com/office/powerpoint/2012/main">
        <p15:guide id="1" pos="1968" userDrawn="1">
          <p15:clr>
            <a:srgbClr val="FBAE40"/>
          </p15:clr>
        </p15:guide>
        <p15:guide id="2" pos="3768"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gment 2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3200401"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5981700" y="361950"/>
            <a:ext cx="2781300" cy="661208"/>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3215641" y="1036666"/>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5990089" y="104505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6062818"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3241351" y="1291580"/>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3216275"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6006373" y="1392238"/>
            <a:ext cx="2765425" cy="3350167"/>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663990"/>
            <a:ext cx="2848702" cy="991145"/>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Tree>
    <p:extLst>
      <p:ext uri="{BB962C8B-B14F-4D97-AF65-F5344CB8AC3E}">
        <p14:creationId xmlns:p14="http://schemas.microsoft.com/office/powerpoint/2010/main" val="30896050"/>
      </p:ext>
    </p:extLst>
  </p:cSld>
  <p:clrMapOvr>
    <a:masterClrMapping/>
  </p:clrMapOvr>
  <p:extLst>
    <p:ext uri="{DCECCB84-F9BA-43D5-87BE-67443E8EF086}">
      <p15:sldGuideLst xmlns:p15="http://schemas.microsoft.com/office/powerpoint/2012/main">
        <p15:guide id="1" pos="2016" userDrawn="1">
          <p15:clr>
            <a:srgbClr val="FBAE40"/>
          </p15:clr>
        </p15:guide>
        <p15:guide id="2" pos="376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gments 3column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0814E6BF-F097-B142-A82C-AE92A98B82C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C60F8083-8F6C-1045-81B1-0310698D85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D93B47-2EEB-0D4F-BF76-94BF42112244}"/>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0" name="Text Placeholder 9">
            <a:extLst>
              <a:ext uri="{FF2B5EF4-FFF2-40B4-BE49-F238E27FC236}">
                <a16:creationId xmlns:a16="http://schemas.microsoft.com/office/drawing/2014/main" id="{EE539B45-F6DA-0E4F-82C8-545750C0126A}"/>
              </a:ext>
            </a:extLst>
          </p:cNvPr>
          <p:cNvSpPr>
            <a:spLocks noGrp="1"/>
          </p:cNvSpPr>
          <p:nvPr>
            <p:ph type="body" sz="quarter" idx="13" hasCustomPrompt="1"/>
          </p:nvPr>
        </p:nvSpPr>
        <p:spPr>
          <a:xfrm>
            <a:off x="400051"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A </a:t>
            </a:r>
          </a:p>
        </p:txBody>
      </p:sp>
      <p:sp>
        <p:nvSpPr>
          <p:cNvPr id="11" name="Text Placeholder 9">
            <a:extLst>
              <a:ext uri="{FF2B5EF4-FFF2-40B4-BE49-F238E27FC236}">
                <a16:creationId xmlns:a16="http://schemas.microsoft.com/office/drawing/2014/main" id="{94D20A03-ED94-F540-AFCA-C55AD87A1F28}"/>
              </a:ext>
            </a:extLst>
          </p:cNvPr>
          <p:cNvSpPr>
            <a:spLocks noGrp="1"/>
          </p:cNvSpPr>
          <p:nvPr>
            <p:ph type="body" sz="quarter" idx="14" hasCustomPrompt="1"/>
          </p:nvPr>
        </p:nvSpPr>
        <p:spPr>
          <a:xfrm>
            <a:off x="3181350" y="956414"/>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B</a:t>
            </a:r>
          </a:p>
        </p:txBody>
      </p:sp>
      <p:sp>
        <p:nvSpPr>
          <p:cNvPr id="12" name="Text Placeholder 9">
            <a:extLst>
              <a:ext uri="{FF2B5EF4-FFF2-40B4-BE49-F238E27FC236}">
                <a16:creationId xmlns:a16="http://schemas.microsoft.com/office/drawing/2014/main" id="{A76053A0-7460-814A-955C-2F4921767050}"/>
              </a:ext>
            </a:extLst>
          </p:cNvPr>
          <p:cNvSpPr>
            <a:spLocks noGrp="1"/>
          </p:cNvSpPr>
          <p:nvPr>
            <p:ph type="body" sz="quarter" idx="15" hasCustomPrompt="1"/>
          </p:nvPr>
        </p:nvSpPr>
        <p:spPr>
          <a:xfrm>
            <a:off x="415291" y="1586594"/>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
        <p:nvSpPr>
          <p:cNvPr id="13" name="Text Placeholder 9">
            <a:extLst>
              <a:ext uri="{FF2B5EF4-FFF2-40B4-BE49-F238E27FC236}">
                <a16:creationId xmlns:a16="http://schemas.microsoft.com/office/drawing/2014/main" id="{EA043704-B40B-0349-AF49-D350588A87BE}"/>
              </a:ext>
            </a:extLst>
          </p:cNvPr>
          <p:cNvSpPr>
            <a:spLocks noGrp="1"/>
          </p:cNvSpPr>
          <p:nvPr>
            <p:ph type="body" sz="quarter" idx="16" hasCustomPrompt="1"/>
          </p:nvPr>
        </p:nvSpPr>
        <p:spPr>
          <a:xfrm>
            <a:off x="3189739"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cxnSp>
        <p:nvCxnSpPr>
          <p:cNvPr id="19" name="Straight Connector 18">
            <a:extLst>
              <a:ext uri="{FF2B5EF4-FFF2-40B4-BE49-F238E27FC236}">
                <a16:creationId xmlns:a16="http://schemas.microsoft.com/office/drawing/2014/main" id="{CF7ACF55-14EB-AE44-8CA6-38169F30CB95}"/>
              </a:ext>
            </a:extLst>
          </p:cNvPr>
          <p:cNvCxnSpPr>
            <a:cxnSpLocks/>
          </p:cNvCxnSpPr>
          <p:nvPr userDrawn="1"/>
        </p:nvCxnSpPr>
        <p:spPr>
          <a:xfrm>
            <a:off x="3262468"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BAA282EF-074B-FA48-B176-8F12F152664C}"/>
              </a:ext>
            </a:extLst>
          </p:cNvPr>
          <p:cNvCxnSpPr>
            <a:cxnSpLocks/>
          </p:cNvCxnSpPr>
          <p:nvPr userDrawn="1"/>
        </p:nvCxnSpPr>
        <p:spPr>
          <a:xfrm>
            <a:off x="441001" y="1841508"/>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23" name="Text Placeholder 22">
            <a:extLst>
              <a:ext uri="{FF2B5EF4-FFF2-40B4-BE49-F238E27FC236}">
                <a16:creationId xmlns:a16="http://schemas.microsoft.com/office/drawing/2014/main" id="{972F6D0A-4CF2-CE44-8E40-A0672E65D76F}"/>
              </a:ext>
            </a:extLst>
          </p:cNvPr>
          <p:cNvSpPr>
            <a:spLocks noGrp="1"/>
          </p:cNvSpPr>
          <p:nvPr>
            <p:ph type="body" sz="quarter" idx="17" hasCustomPrompt="1"/>
          </p:nvPr>
        </p:nvSpPr>
        <p:spPr>
          <a:xfrm>
            <a:off x="415925"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4" name="Text Placeholder 22">
            <a:extLst>
              <a:ext uri="{FF2B5EF4-FFF2-40B4-BE49-F238E27FC236}">
                <a16:creationId xmlns:a16="http://schemas.microsoft.com/office/drawing/2014/main" id="{4E6097CD-F3D4-A746-BBE6-19D02633FD83}"/>
              </a:ext>
            </a:extLst>
          </p:cNvPr>
          <p:cNvSpPr>
            <a:spLocks noGrp="1"/>
          </p:cNvSpPr>
          <p:nvPr>
            <p:ph type="body" sz="quarter" idx="18" hasCustomPrompt="1"/>
          </p:nvPr>
        </p:nvSpPr>
        <p:spPr>
          <a:xfrm>
            <a:off x="3206023" y="1942166"/>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25" name="Title 1">
            <a:extLst>
              <a:ext uri="{FF2B5EF4-FFF2-40B4-BE49-F238E27FC236}">
                <a16:creationId xmlns:a16="http://schemas.microsoft.com/office/drawing/2014/main" id="{A021200B-29E2-614E-A46B-1985B15F6EB1}"/>
              </a:ext>
            </a:extLst>
          </p:cNvPr>
          <p:cNvSpPr>
            <a:spLocks noGrp="1"/>
          </p:cNvSpPr>
          <p:nvPr>
            <p:ph type="title" hasCustomPrompt="1"/>
          </p:nvPr>
        </p:nvSpPr>
        <p:spPr>
          <a:xfrm>
            <a:off x="342900" y="375397"/>
            <a:ext cx="4229100" cy="528032"/>
          </a:xfrm>
        </p:spPr>
        <p:txBody>
          <a:bodyPr anchor="b">
            <a:noAutofit/>
          </a:bodyPr>
          <a:lstStyle>
            <a:lvl1pPr>
              <a:defRPr sz="3200" b="1" i="0">
                <a:latin typeface="Arial" panose="020B0604020202020204" pitchFamily="34" charset="0"/>
                <a:cs typeface="Arial" panose="020B0604020202020204" pitchFamily="34" charset="0"/>
              </a:defRPr>
            </a:lvl1pPr>
          </a:lstStyle>
          <a:p>
            <a:r>
              <a:rPr lang="en-US" dirty="0"/>
              <a:t>Key Segments</a:t>
            </a:r>
          </a:p>
        </p:txBody>
      </p:sp>
      <p:sp>
        <p:nvSpPr>
          <p:cNvPr id="15" name="Text Placeholder 9">
            <a:extLst>
              <a:ext uri="{FF2B5EF4-FFF2-40B4-BE49-F238E27FC236}">
                <a16:creationId xmlns:a16="http://schemas.microsoft.com/office/drawing/2014/main" id="{B94321E8-5C2F-084B-96EC-4E5E9D0117F6}"/>
              </a:ext>
            </a:extLst>
          </p:cNvPr>
          <p:cNvSpPr>
            <a:spLocks noGrp="1"/>
          </p:cNvSpPr>
          <p:nvPr>
            <p:ph type="body" sz="quarter" idx="19" hasCustomPrompt="1"/>
          </p:nvPr>
        </p:nvSpPr>
        <p:spPr>
          <a:xfrm>
            <a:off x="5999480" y="955688"/>
            <a:ext cx="2781300" cy="616672"/>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Segment Name C</a:t>
            </a:r>
          </a:p>
        </p:txBody>
      </p:sp>
      <p:cxnSp>
        <p:nvCxnSpPr>
          <p:cNvPr id="16" name="Straight Connector 15">
            <a:extLst>
              <a:ext uri="{FF2B5EF4-FFF2-40B4-BE49-F238E27FC236}">
                <a16:creationId xmlns:a16="http://schemas.microsoft.com/office/drawing/2014/main" id="{D2B1B023-6D4A-AC45-A51F-AF4C9831EC03}"/>
              </a:ext>
            </a:extLst>
          </p:cNvPr>
          <p:cNvCxnSpPr>
            <a:cxnSpLocks/>
          </p:cNvCxnSpPr>
          <p:nvPr userDrawn="1"/>
        </p:nvCxnSpPr>
        <p:spPr>
          <a:xfrm>
            <a:off x="6080598" y="1840782"/>
            <a:ext cx="2687424"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7" name="Text Placeholder 22">
            <a:extLst>
              <a:ext uri="{FF2B5EF4-FFF2-40B4-BE49-F238E27FC236}">
                <a16:creationId xmlns:a16="http://schemas.microsoft.com/office/drawing/2014/main" id="{BC62E6DB-C064-8044-B599-77F6782B56E4}"/>
              </a:ext>
            </a:extLst>
          </p:cNvPr>
          <p:cNvSpPr>
            <a:spLocks noGrp="1"/>
          </p:cNvSpPr>
          <p:nvPr>
            <p:ph type="body" sz="quarter" idx="20" hasCustomPrompt="1"/>
          </p:nvPr>
        </p:nvSpPr>
        <p:spPr>
          <a:xfrm>
            <a:off x="6024153" y="1941440"/>
            <a:ext cx="2765425" cy="2860675"/>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
        <p:nvSpPr>
          <p:cNvPr id="18" name="Text Placeholder 9">
            <a:extLst>
              <a:ext uri="{FF2B5EF4-FFF2-40B4-BE49-F238E27FC236}">
                <a16:creationId xmlns:a16="http://schemas.microsoft.com/office/drawing/2014/main" id="{4A1007F8-F045-C44B-B670-85AF48DE02FE}"/>
              </a:ext>
            </a:extLst>
          </p:cNvPr>
          <p:cNvSpPr>
            <a:spLocks noGrp="1"/>
          </p:cNvSpPr>
          <p:nvPr>
            <p:ph type="body" sz="quarter" idx="21" hasCustomPrompt="1"/>
          </p:nvPr>
        </p:nvSpPr>
        <p:spPr>
          <a:xfrm>
            <a:off x="5992751" y="1594982"/>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~N=98</a:t>
            </a:r>
          </a:p>
        </p:txBody>
      </p:sp>
    </p:spTree>
    <p:extLst>
      <p:ext uri="{BB962C8B-B14F-4D97-AF65-F5344CB8AC3E}">
        <p14:creationId xmlns:p14="http://schemas.microsoft.com/office/powerpoint/2010/main" val="3418269668"/>
      </p:ext>
    </p:extLst>
  </p:cSld>
  <p:clrMapOvr>
    <a:masterClrMapping/>
  </p:clrMapOvr>
  <p:extLst>
    <p:ext uri="{DCECCB84-F9BA-43D5-87BE-67443E8EF086}">
      <p15:sldGuideLst xmlns:p15="http://schemas.microsoft.com/office/powerpoint/2012/main">
        <p15:guide id="1" pos="2016">
          <p15:clr>
            <a:srgbClr val="FBAE40"/>
          </p15:clr>
        </p15:guide>
        <p15:guide id="2" pos="3768">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ummary of Data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75A1F-08D1-9B4A-9D08-98E271D64B2C}"/>
              </a:ext>
            </a:extLst>
          </p:cNvPr>
          <p:cNvSpPr>
            <a:spLocks noGrp="1"/>
          </p:cNvSpPr>
          <p:nvPr>
            <p:ph type="title" hasCustomPrompt="1"/>
          </p:nvPr>
        </p:nvSpPr>
        <p:spPr>
          <a:xfrm>
            <a:off x="374005" y="342900"/>
            <a:ext cx="2788295" cy="1125292"/>
          </a:xfrm>
        </p:spPr>
        <p:txBody>
          <a:bodyPr anchor="b"/>
          <a:lstStyle>
            <a:lvl1pPr>
              <a:defRPr sz="3200" b="1" i="0">
                <a:latin typeface="Arial" panose="020B0604020202020204" pitchFamily="34" charset="0"/>
                <a:cs typeface="Arial" panose="020B0604020202020204" pitchFamily="34" charset="0"/>
              </a:defRPr>
            </a:lvl1pPr>
          </a:lstStyle>
          <a:p>
            <a:r>
              <a:rPr lang="en-US" sz="3200" b="1" dirty="0">
                <a:latin typeface="Arial" panose="020B0604020202020204" pitchFamily="34" charset="0"/>
                <a:cs typeface="Arial" panose="020B0604020202020204" pitchFamily="34" charset="0"/>
              </a:rPr>
              <a:t>Summary </a:t>
            </a:r>
            <a:br>
              <a:rPr lang="en-US" sz="3200" b="1" dirty="0">
                <a:latin typeface="Arial" panose="020B0604020202020204" pitchFamily="34" charset="0"/>
                <a:cs typeface="Arial" panose="020B0604020202020204" pitchFamily="34" charset="0"/>
              </a:rPr>
            </a:br>
            <a:r>
              <a:rPr lang="en-US" sz="3200" b="1" dirty="0">
                <a:latin typeface="Arial" panose="020B0604020202020204" pitchFamily="34" charset="0"/>
                <a:cs typeface="Arial" panose="020B0604020202020204" pitchFamily="34" charset="0"/>
              </a:rPr>
              <a:t>of data</a:t>
            </a:r>
          </a:p>
        </p:txBody>
      </p:sp>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1638995"/>
            <a:ext cx="2781300" cy="616672"/>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Last Concept question </a:t>
            </a:r>
          </a:p>
        </p:txBody>
      </p:sp>
      <p:sp>
        <p:nvSpPr>
          <p:cNvPr id="13" name="Chart Placeholder 12">
            <a:extLst>
              <a:ext uri="{FF2B5EF4-FFF2-40B4-BE49-F238E27FC236}">
                <a16:creationId xmlns:a16="http://schemas.microsoft.com/office/drawing/2014/main" id="{00F758A3-1DD7-A144-A720-A573133564D1}"/>
              </a:ext>
            </a:extLst>
          </p:cNvPr>
          <p:cNvSpPr>
            <a:spLocks noGrp="1"/>
          </p:cNvSpPr>
          <p:nvPr>
            <p:ph type="chart" sz="quarter" idx="14" hasCustomPrompt="1"/>
          </p:nvPr>
        </p:nvSpPr>
        <p:spPr>
          <a:xfrm>
            <a:off x="3271838" y="361950"/>
            <a:ext cx="5491162" cy="4313238"/>
          </a:xfrm>
        </p:spPr>
        <p:txBody>
          <a:bodyPr>
            <a:noAutofit/>
          </a:bodyPr>
          <a:lstStyle>
            <a:lvl1pPr>
              <a:defRPr sz="3600"/>
            </a:lvl1pPr>
          </a:lstStyle>
          <a:p>
            <a:r>
              <a:rPr lang="en-US" dirty="0"/>
              <a:t>Insert your chart here</a:t>
            </a:r>
          </a:p>
        </p:txBody>
      </p:sp>
    </p:spTree>
    <p:extLst>
      <p:ext uri="{BB962C8B-B14F-4D97-AF65-F5344CB8AC3E}">
        <p14:creationId xmlns:p14="http://schemas.microsoft.com/office/powerpoint/2010/main" val="3810720484"/>
      </p:ext>
    </p:extLst>
  </p:cSld>
  <p:clrMapOvr>
    <a:masterClrMapping/>
  </p:clrMapOvr>
  <p:extLst>
    <p:ext uri="{DCECCB84-F9BA-43D5-87BE-67443E8EF086}">
      <p15:sldGuideLst xmlns:p15="http://schemas.microsoft.com/office/powerpoint/2012/main">
        <p15:guide id="1" pos="1992" userDrawn="1">
          <p15:clr>
            <a:srgbClr val="FBAE40"/>
          </p15:clr>
        </p15:guide>
        <p15:guide id="2" pos="379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umary of Data Responses">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ACC7A8C-EC79-FD4E-920B-3E7ED0703A77}"/>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6" name="Footer Placeholder 5">
            <a:extLst>
              <a:ext uri="{FF2B5EF4-FFF2-40B4-BE49-F238E27FC236}">
                <a16:creationId xmlns:a16="http://schemas.microsoft.com/office/drawing/2014/main" id="{3A0DF3D6-536B-594E-8AC4-089FF6B57B0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BBC7BC-11E2-3241-BC97-F540C9746ECA}"/>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11" name="Text Placeholder 9">
            <a:extLst>
              <a:ext uri="{FF2B5EF4-FFF2-40B4-BE49-F238E27FC236}">
                <a16:creationId xmlns:a16="http://schemas.microsoft.com/office/drawing/2014/main" id="{5F163330-47E8-5640-B515-05C1701F66EE}"/>
              </a:ext>
            </a:extLst>
          </p:cNvPr>
          <p:cNvSpPr>
            <a:spLocks noGrp="1"/>
          </p:cNvSpPr>
          <p:nvPr>
            <p:ph type="body" sz="quarter" idx="13" hasCustomPrompt="1"/>
          </p:nvPr>
        </p:nvSpPr>
        <p:spPr>
          <a:xfrm>
            <a:off x="374293" y="380691"/>
            <a:ext cx="2781300" cy="4271520"/>
          </a:xfrm>
        </p:spPr>
        <p:txBody>
          <a:bodyPr anchor="t">
            <a:noAutofit/>
          </a:bodyPr>
          <a:lstStyle>
            <a:lvl1pPr marL="0" indent="0">
              <a:buFontTx/>
              <a:buNone/>
              <a:defRPr sz="1400" b="1" i="0">
                <a:latin typeface="Arial" panose="020B0604020202020204" pitchFamily="34" charset="0"/>
                <a:cs typeface="Arial" panose="020B0604020202020204" pitchFamily="34" charset="0"/>
              </a:defRPr>
            </a:lvl1pPr>
            <a:lvl2pPr marL="457200" indent="0">
              <a:buFontTx/>
              <a:buNone/>
              <a:defRPr/>
            </a:lvl2pPr>
          </a:lstStyle>
          <a:p>
            <a:pPr lvl="0"/>
            <a:r>
              <a:rPr lang="en-US" dirty="0"/>
              <a:t>Insert Last Concept question  </a:t>
            </a:r>
          </a:p>
        </p:txBody>
      </p:sp>
      <p:sp>
        <p:nvSpPr>
          <p:cNvPr id="8" name="Text Placeholder 9">
            <a:extLst>
              <a:ext uri="{FF2B5EF4-FFF2-40B4-BE49-F238E27FC236}">
                <a16:creationId xmlns:a16="http://schemas.microsoft.com/office/drawing/2014/main" id="{1EDA878D-6508-D843-97AD-1F8DFA84DA3C}"/>
              </a:ext>
            </a:extLst>
          </p:cNvPr>
          <p:cNvSpPr>
            <a:spLocks noGrp="1"/>
          </p:cNvSpPr>
          <p:nvPr>
            <p:ph type="body" sz="quarter" idx="14" hasCustomPrompt="1"/>
          </p:nvPr>
        </p:nvSpPr>
        <p:spPr>
          <a:xfrm>
            <a:off x="3200400" y="376940"/>
            <a:ext cx="5562599" cy="274637"/>
          </a:xfrm>
        </p:spPr>
        <p:txBody>
          <a:bodyPr anchor="b">
            <a:noAutofit/>
          </a:bodyPr>
          <a:lstStyle>
            <a:lvl1pPr marL="0" indent="0">
              <a:buFontTx/>
              <a:buNone/>
              <a:defRPr sz="1200" b="1" i="0">
                <a:latin typeface="Arial" panose="020B0604020202020204" pitchFamily="34" charset="0"/>
                <a:cs typeface="Arial" panose="020B0604020202020204" pitchFamily="34" charset="0"/>
              </a:defRPr>
            </a:lvl1pPr>
            <a:lvl2pPr marL="457200" indent="0">
              <a:buFontTx/>
              <a:buNone/>
              <a:defRPr/>
            </a:lvl2pPr>
          </a:lstStyle>
          <a:p>
            <a:pPr lvl="0"/>
            <a:r>
              <a:rPr lang="en-US" dirty="0"/>
              <a:t>All Participants’ Responses </a:t>
            </a:r>
          </a:p>
        </p:txBody>
      </p:sp>
      <p:sp>
        <p:nvSpPr>
          <p:cNvPr id="9" name="Text Placeholder 9">
            <a:extLst>
              <a:ext uri="{FF2B5EF4-FFF2-40B4-BE49-F238E27FC236}">
                <a16:creationId xmlns:a16="http://schemas.microsoft.com/office/drawing/2014/main" id="{0097E292-841A-A44D-9D88-C9FA8C2FB00F}"/>
              </a:ext>
            </a:extLst>
          </p:cNvPr>
          <p:cNvSpPr>
            <a:spLocks noGrp="1"/>
          </p:cNvSpPr>
          <p:nvPr>
            <p:ph type="body" sz="quarter" idx="15" hasCustomPrompt="1"/>
          </p:nvPr>
        </p:nvSpPr>
        <p:spPr>
          <a:xfrm>
            <a:off x="3200400" y="669407"/>
            <a:ext cx="2781300" cy="201929"/>
          </a:xfrm>
        </p:spPr>
        <p:txBody>
          <a:bodyPr anchor="ctr">
            <a:noAutofit/>
          </a:bodyPr>
          <a:lstStyle>
            <a:lvl1pPr marL="0" indent="0">
              <a:buFontTx/>
              <a:buNone/>
              <a:defRPr sz="1000" b="0" i="0">
                <a:latin typeface="Arial" panose="020B0604020202020204" pitchFamily="34" charset="0"/>
                <a:cs typeface="Arial" panose="020B0604020202020204" pitchFamily="34" charset="0"/>
              </a:defRPr>
            </a:lvl1pPr>
            <a:lvl2pPr marL="457200" indent="0">
              <a:buFontTx/>
              <a:buNone/>
              <a:defRPr/>
            </a:lvl2pPr>
          </a:lstStyle>
          <a:p>
            <a:pPr lvl="0"/>
            <a:r>
              <a:rPr lang="en-US" dirty="0"/>
              <a:t>~N=237</a:t>
            </a:r>
          </a:p>
        </p:txBody>
      </p:sp>
      <p:cxnSp>
        <p:nvCxnSpPr>
          <p:cNvPr id="10" name="Straight Connector 9">
            <a:extLst>
              <a:ext uri="{FF2B5EF4-FFF2-40B4-BE49-F238E27FC236}">
                <a16:creationId xmlns:a16="http://schemas.microsoft.com/office/drawing/2014/main" id="{9EC94A1D-1819-024D-AA3F-965F9DD955CE}"/>
              </a:ext>
            </a:extLst>
          </p:cNvPr>
          <p:cNvCxnSpPr>
            <a:cxnSpLocks/>
          </p:cNvCxnSpPr>
          <p:nvPr userDrawn="1"/>
        </p:nvCxnSpPr>
        <p:spPr>
          <a:xfrm>
            <a:off x="3200400" y="924321"/>
            <a:ext cx="5562599" cy="0"/>
          </a:xfrm>
          <a:prstGeom prst="line">
            <a:avLst/>
          </a:prstGeom>
          <a:ln w="1270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2" name="Text Placeholder 22">
            <a:extLst>
              <a:ext uri="{FF2B5EF4-FFF2-40B4-BE49-F238E27FC236}">
                <a16:creationId xmlns:a16="http://schemas.microsoft.com/office/drawing/2014/main" id="{E4423968-CC09-014C-8B3B-748080A1500B}"/>
              </a:ext>
            </a:extLst>
          </p:cNvPr>
          <p:cNvSpPr>
            <a:spLocks noGrp="1"/>
          </p:cNvSpPr>
          <p:nvPr>
            <p:ph type="body" sz="quarter" idx="17" hasCustomPrompt="1"/>
          </p:nvPr>
        </p:nvSpPr>
        <p:spPr>
          <a:xfrm>
            <a:off x="3200400" y="1024979"/>
            <a:ext cx="5562599" cy="3627228"/>
          </a:xfrm>
        </p:spPr>
        <p:txBody>
          <a:bodyPr>
            <a:noAutofit/>
          </a:bodyPr>
          <a:lstStyle>
            <a:lvl1pPr marL="228600" indent="-228600">
              <a:lnSpc>
                <a:spcPct val="100000"/>
              </a:lnSpc>
              <a:buClr>
                <a:schemeClr val="tx1">
                  <a:lumMod val="50000"/>
                  <a:lumOff val="50000"/>
                </a:schemeClr>
              </a:buClr>
              <a:buFont typeface="Arial" panose="020B0604020202020204" pitchFamily="34" charset="0"/>
              <a:buChar char="•"/>
              <a:defRPr sz="1000"/>
            </a:lvl1pPr>
          </a:lstStyle>
          <a:p>
            <a:pPr lvl="0"/>
            <a:r>
              <a:rPr lang="en-US" dirty="0"/>
              <a:t>Option A</a:t>
            </a:r>
          </a:p>
          <a:p>
            <a:pPr lvl="0"/>
            <a:r>
              <a:rPr lang="en-US" dirty="0"/>
              <a:t>Option B</a:t>
            </a:r>
          </a:p>
          <a:p>
            <a:pPr lvl="0"/>
            <a:endParaRPr lang="en-US" dirty="0"/>
          </a:p>
        </p:txBody>
      </p:sp>
    </p:spTree>
    <p:extLst>
      <p:ext uri="{BB962C8B-B14F-4D97-AF65-F5344CB8AC3E}">
        <p14:creationId xmlns:p14="http://schemas.microsoft.com/office/powerpoint/2010/main" val="3809000942"/>
      </p:ext>
    </p:extLst>
  </p:cSld>
  <p:clrMapOvr>
    <a:masterClrMapping/>
  </p:clrMapOvr>
  <p:extLst>
    <p:ext uri="{DCECCB84-F9BA-43D5-87BE-67443E8EF086}">
      <p15:sldGuideLst xmlns:p15="http://schemas.microsoft.com/office/powerpoint/2012/main">
        <p15:guide id="1" pos="1992">
          <p15:clr>
            <a:srgbClr val="FBAE40"/>
          </p15:clr>
        </p15:guide>
        <p15:guide id="2" pos="379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gment Agree">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3"/>
                </a:solidFill>
                <a:latin typeface="Arial" panose="020B0604020202020204" pitchFamily="34" charset="0"/>
                <a:cs typeface="Arial" panose="020B0604020202020204" pitchFamily="34" charset="0"/>
              </a:defRPr>
            </a:lvl1pPr>
          </a:lstStyle>
          <a:p>
            <a:pPr lvl="0"/>
            <a:r>
              <a:rPr lang="en-US" dirty="0"/>
              <a:t>HOW  SEGMENTS AGREED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dirty="0"/>
          </a:p>
        </p:txBody>
      </p:sp>
    </p:spTree>
    <p:extLst>
      <p:ext uri="{BB962C8B-B14F-4D97-AF65-F5344CB8AC3E}">
        <p14:creationId xmlns:p14="http://schemas.microsoft.com/office/powerpoint/2010/main" val="3779232411"/>
      </p:ext>
    </p:extLst>
  </p:cSld>
  <p:clrMapOvr>
    <a:masterClrMapping/>
  </p:clrMapOvr>
  <p:extLst>
    <p:ext uri="{DCECCB84-F9BA-43D5-87BE-67443E8EF086}">
      <p15:sldGuideLst xmlns:p15="http://schemas.microsoft.com/office/powerpoint/2012/main">
        <p15:guide id="1" pos="1560" userDrawn="1">
          <p15:clr>
            <a:srgbClr val="FBAE40"/>
          </p15:clr>
        </p15:guide>
        <p15:guide id="2" pos="420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gment Said ">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35F591CA-CA46-204D-A829-CA0A465C7614}"/>
              </a:ext>
            </a:extLst>
          </p:cNvPr>
          <p:cNvSpPr>
            <a:spLocks noGrp="1"/>
          </p:cNvSpPr>
          <p:nvPr>
            <p:ph type="dt" sz="half" idx="10"/>
          </p:nvPr>
        </p:nvSpPr>
        <p:spPr/>
        <p:txBody>
          <a:bodyPr/>
          <a:lstStyle/>
          <a:p>
            <a:fld id="{F5AB9AAA-FCFF-A447-AC57-59F03879B500}" type="datetimeFigureOut">
              <a:rPr lang="en-US" smtClean="0"/>
              <a:t>8/29/19</a:t>
            </a:fld>
            <a:endParaRPr lang="en-US"/>
          </a:p>
        </p:txBody>
      </p:sp>
      <p:sp>
        <p:nvSpPr>
          <p:cNvPr id="4" name="Footer Placeholder 3">
            <a:extLst>
              <a:ext uri="{FF2B5EF4-FFF2-40B4-BE49-F238E27FC236}">
                <a16:creationId xmlns:a16="http://schemas.microsoft.com/office/drawing/2014/main" id="{B647C385-E78D-DC4E-A8FD-186D928C06D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B6DD58F-D728-2C46-A122-9ECCEE361D07}"/>
              </a:ext>
            </a:extLst>
          </p:cNvPr>
          <p:cNvSpPr>
            <a:spLocks noGrp="1"/>
          </p:cNvSpPr>
          <p:nvPr>
            <p:ph type="sldNum" sz="quarter" idx="12"/>
          </p:nvPr>
        </p:nvSpPr>
        <p:spPr/>
        <p:txBody>
          <a:bodyPr/>
          <a:lstStyle/>
          <a:p>
            <a:fld id="{9EDAF098-F1AE-5C44-B493-2B7E426D4107}" type="slidenum">
              <a:rPr lang="en-US" smtClean="0"/>
              <a:t>‹#›</a:t>
            </a:fld>
            <a:endParaRPr lang="en-US"/>
          </a:p>
        </p:txBody>
      </p:sp>
      <p:sp>
        <p:nvSpPr>
          <p:cNvPr id="9" name="Text Placeholder 8">
            <a:extLst>
              <a:ext uri="{FF2B5EF4-FFF2-40B4-BE49-F238E27FC236}">
                <a16:creationId xmlns:a16="http://schemas.microsoft.com/office/drawing/2014/main" id="{7445100E-39F6-4F41-A139-D2A275E23689}"/>
              </a:ext>
            </a:extLst>
          </p:cNvPr>
          <p:cNvSpPr>
            <a:spLocks noGrp="1"/>
          </p:cNvSpPr>
          <p:nvPr>
            <p:ph type="body" sz="quarter" idx="13" hasCustomPrompt="1"/>
          </p:nvPr>
        </p:nvSpPr>
        <p:spPr>
          <a:xfrm>
            <a:off x="374005" y="617130"/>
            <a:ext cx="2102495" cy="4031070"/>
          </a:xfrm>
        </p:spPr>
        <p:txBody>
          <a:bodyPr>
            <a:noAutofit/>
          </a:bodyPr>
          <a:lstStyle>
            <a:lvl1pPr marL="0" indent="0">
              <a:buFontTx/>
              <a:buNone/>
              <a:defRPr sz="1400" b="1" i="0">
                <a:latin typeface="Arial" panose="020B0604020202020204" pitchFamily="34" charset="0"/>
                <a:cs typeface="Arial" panose="020B0604020202020204" pitchFamily="34" charset="0"/>
              </a:defRPr>
            </a:lvl1pPr>
          </a:lstStyle>
          <a:p>
            <a:pPr lvl="0"/>
            <a:r>
              <a:rPr lang="en-US" sz="1400" b="1" dirty="0">
                <a:latin typeface="Arial" panose="020B0604020202020204" pitchFamily="34" charset="0"/>
                <a:cs typeface="Arial" panose="020B0604020202020204" pitchFamily="34" charset="0"/>
              </a:rPr>
              <a:t>What do you think about this concept? </a:t>
            </a:r>
            <a:endParaRPr lang="en-US" dirty="0"/>
          </a:p>
        </p:txBody>
      </p:sp>
      <p:sp>
        <p:nvSpPr>
          <p:cNvPr id="12" name="Text Placeholder 11">
            <a:extLst>
              <a:ext uri="{FF2B5EF4-FFF2-40B4-BE49-F238E27FC236}">
                <a16:creationId xmlns:a16="http://schemas.microsoft.com/office/drawing/2014/main" id="{26938D5C-0757-CF42-B12C-F0DDC587E62C}"/>
              </a:ext>
            </a:extLst>
          </p:cNvPr>
          <p:cNvSpPr>
            <a:spLocks noGrp="1"/>
          </p:cNvSpPr>
          <p:nvPr>
            <p:ph type="body" sz="quarter" idx="14" hasCustomPrompt="1"/>
          </p:nvPr>
        </p:nvSpPr>
        <p:spPr>
          <a:xfrm>
            <a:off x="351771" y="361950"/>
            <a:ext cx="2124729" cy="255180"/>
          </a:xfrm>
        </p:spPr>
        <p:txBody>
          <a:bodyPr>
            <a:noAutofit/>
          </a:bodyPr>
          <a:lstStyle>
            <a:lvl1pPr marL="0" indent="0">
              <a:buFontTx/>
              <a:buNone/>
              <a:defRPr sz="1000" b="1" i="0">
                <a:solidFill>
                  <a:schemeClr val="accent5"/>
                </a:solidFill>
                <a:latin typeface="Arial" panose="020B0604020202020204" pitchFamily="34" charset="0"/>
                <a:cs typeface="Arial" panose="020B0604020202020204" pitchFamily="34" charset="0"/>
              </a:defRPr>
            </a:lvl1pPr>
          </a:lstStyle>
          <a:p>
            <a:pPr lvl="0"/>
            <a:r>
              <a:rPr lang="en-US" dirty="0"/>
              <a:t>WHAT SEGMENTS SAID</a:t>
            </a:r>
          </a:p>
        </p:txBody>
      </p:sp>
      <p:sp>
        <p:nvSpPr>
          <p:cNvPr id="19" name="Table Placeholder 18">
            <a:extLst>
              <a:ext uri="{FF2B5EF4-FFF2-40B4-BE49-F238E27FC236}">
                <a16:creationId xmlns:a16="http://schemas.microsoft.com/office/drawing/2014/main" id="{69651763-0983-E04B-A99B-2AC1789298E2}"/>
              </a:ext>
            </a:extLst>
          </p:cNvPr>
          <p:cNvSpPr>
            <a:spLocks noGrp="1"/>
          </p:cNvSpPr>
          <p:nvPr>
            <p:ph type="tbl" sz="quarter" idx="15"/>
          </p:nvPr>
        </p:nvSpPr>
        <p:spPr>
          <a:xfrm>
            <a:off x="2476500" y="361950"/>
            <a:ext cx="6286500" cy="4419600"/>
          </a:xfrm>
        </p:spPr>
        <p:txBody>
          <a:bodyPr/>
          <a:lstStyle/>
          <a:p>
            <a:endParaRPr lang="en-US"/>
          </a:p>
        </p:txBody>
      </p:sp>
    </p:spTree>
    <p:extLst>
      <p:ext uri="{BB962C8B-B14F-4D97-AF65-F5344CB8AC3E}">
        <p14:creationId xmlns:p14="http://schemas.microsoft.com/office/powerpoint/2010/main" val="3794605413"/>
      </p:ext>
    </p:extLst>
  </p:cSld>
  <p:clrMapOvr>
    <a:masterClrMapping/>
  </p:clrMapOvr>
  <p:extLst>
    <p:ext uri="{DCECCB84-F9BA-43D5-87BE-67443E8EF086}">
      <p15:sldGuideLst xmlns:p15="http://schemas.microsoft.com/office/powerpoint/2012/main">
        <p15:guide id="1" pos="1560">
          <p15:clr>
            <a:srgbClr val="FBAE40"/>
          </p15:clr>
        </p15:guide>
        <p15:guide id="2" pos="420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697A89-AE66-3C41-894E-1D05DDC1A661}"/>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a:extLst>
              <a:ext uri="{FF2B5EF4-FFF2-40B4-BE49-F238E27FC236}">
                <a16:creationId xmlns:a16="http://schemas.microsoft.com/office/drawing/2014/main" id="{9A42B6A3-50B9-6545-B95D-9B318414CC59}"/>
              </a:ext>
            </a:extLst>
          </p:cNvPr>
          <p:cNvSpPr>
            <a:spLocks noGrp="1"/>
          </p:cNvSpPr>
          <p:nvPr>
            <p:ph type="body" idx="1"/>
          </p:nvPr>
        </p:nvSpPr>
        <p:spPr>
          <a:xfrm>
            <a:off x="628650" y="1370013"/>
            <a:ext cx="7886700" cy="3262312"/>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303D8AB-2E9B-4F44-9554-4029F6DB666E}"/>
              </a:ext>
            </a:extLst>
          </p:cNvPr>
          <p:cNvSpPr>
            <a:spLocks noGrp="1"/>
          </p:cNvSpPr>
          <p:nvPr>
            <p:ph type="dt" sz="half" idx="2"/>
          </p:nvPr>
        </p:nvSpPr>
        <p:spPr>
          <a:xfrm>
            <a:off x="374005" y="4795399"/>
            <a:ext cx="2057400" cy="274637"/>
          </a:xfrm>
          <a:prstGeom prst="rect">
            <a:avLst/>
          </a:prstGeom>
        </p:spPr>
        <p:txBody>
          <a:bodyPr vert="horz" lIns="91440" tIns="45720" rIns="91440" bIns="45720" rtlCol="0" anchor="ctr"/>
          <a:lstStyle>
            <a:lvl1pPr algn="l">
              <a:defRPr sz="900">
                <a:solidFill>
                  <a:schemeClr val="bg1">
                    <a:lumMod val="65000"/>
                  </a:schemeClr>
                </a:solidFill>
              </a:defRPr>
            </a:lvl1pPr>
          </a:lstStyle>
          <a:p>
            <a:fld id="{F5AB9AAA-FCFF-A447-AC57-59F03879B500}" type="datetimeFigureOut">
              <a:rPr lang="en-US" smtClean="0"/>
              <a:pPr/>
              <a:t>8/29/19</a:t>
            </a:fld>
            <a:endParaRPr lang="en-US" dirty="0"/>
          </a:p>
        </p:txBody>
      </p:sp>
      <p:sp>
        <p:nvSpPr>
          <p:cNvPr id="5" name="Footer Placeholder 4">
            <a:extLst>
              <a:ext uri="{FF2B5EF4-FFF2-40B4-BE49-F238E27FC236}">
                <a16:creationId xmlns:a16="http://schemas.microsoft.com/office/drawing/2014/main" id="{ED3EFFBD-D6C1-C949-BCCF-C502AB22FDFB}"/>
              </a:ext>
            </a:extLst>
          </p:cNvPr>
          <p:cNvSpPr>
            <a:spLocks noGrp="1"/>
          </p:cNvSpPr>
          <p:nvPr>
            <p:ph type="ftr" sz="quarter" idx="3"/>
          </p:nvPr>
        </p:nvSpPr>
        <p:spPr>
          <a:xfrm>
            <a:off x="3028950" y="4795399"/>
            <a:ext cx="3086100" cy="274637"/>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3483375-8A31-6F41-BC91-EBFE1F455FD8}"/>
              </a:ext>
            </a:extLst>
          </p:cNvPr>
          <p:cNvSpPr>
            <a:spLocks noGrp="1"/>
          </p:cNvSpPr>
          <p:nvPr>
            <p:ph type="sldNum" sz="quarter" idx="4"/>
          </p:nvPr>
        </p:nvSpPr>
        <p:spPr>
          <a:xfrm>
            <a:off x="7012926" y="4795399"/>
            <a:ext cx="2057400" cy="274637"/>
          </a:xfrm>
          <a:prstGeom prst="rect">
            <a:avLst/>
          </a:prstGeom>
        </p:spPr>
        <p:txBody>
          <a:bodyPr vert="horz" lIns="91440" tIns="45720" rIns="91440" bIns="45720" rtlCol="0" anchor="ctr"/>
          <a:lstStyle>
            <a:lvl1pPr algn="r">
              <a:defRPr sz="900">
                <a:solidFill>
                  <a:schemeClr val="tx1">
                    <a:tint val="75000"/>
                  </a:schemeClr>
                </a:solidFill>
              </a:defRPr>
            </a:lvl1pPr>
          </a:lstStyle>
          <a:p>
            <a:fld id="{9EDAF098-F1AE-5C44-B493-2B7E426D4107}" type="slidenum">
              <a:rPr lang="en-US" smtClean="0"/>
              <a:pPr/>
              <a:t>‹#›</a:t>
            </a:fld>
            <a:endParaRPr lang="en-US"/>
          </a:p>
        </p:txBody>
      </p:sp>
    </p:spTree>
    <p:extLst>
      <p:ext uri="{BB962C8B-B14F-4D97-AF65-F5344CB8AC3E}">
        <p14:creationId xmlns:p14="http://schemas.microsoft.com/office/powerpoint/2010/main" val="3047611942"/>
      </p:ext>
    </p:extLst>
  </p:cSld>
  <p:clrMap bg1="lt1" tx1="dk1" bg2="lt2" tx2="dk2" accent1="accent1" accent2="accent2" accent3="accent3" accent4="accent4" accent5="accent5" accent6="accent6" hlink="hlink" folHlink="folHlink"/>
  <p:sldLayoutIdLst>
    <p:sldLayoutId id="2147483697" r:id="rId1"/>
    <p:sldLayoutId id="2147483700" r:id="rId2"/>
    <p:sldLayoutId id="2147483708" r:id="rId3"/>
    <p:sldLayoutId id="2147483704" r:id="rId4"/>
    <p:sldLayoutId id="2147483709" r:id="rId5"/>
    <p:sldLayoutId id="2147483710" r:id="rId6"/>
    <p:sldLayoutId id="2147483716" r:id="rId7"/>
    <p:sldLayoutId id="2147483711" r:id="rId8"/>
    <p:sldLayoutId id="2147483712" r:id="rId9"/>
    <p:sldLayoutId id="2147483714" r:id="rId10"/>
    <p:sldLayoutId id="2147483713" r:id="rId11"/>
    <p:sldLayoutId id="2147483715" r:id="rId12"/>
    <p:sldLayoutId id="2147483717"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880" userDrawn="1">
          <p15:clr>
            <a:srgbClr val="F26B43"/>
          </p15:clr>
        </p15:guide>
        <p15:guide id="2" orient="horz" pos="1620" userDrawn="1">
          <p15:clr>
            <a:srgbClr val="F26B43"/>
          </p15:clr>
        </p15:guide>
        <p15:guide id="3" pos="216" userDrawn="1">
          <p15:clr>
            <a:srgbClr val="F26B43"/>
          </p15:clr>
        </p15:guide>
        <p15:guide id="4" pos="5520" userDrawn="1">
          <p15:clr>
            <a:srgbClr val="F26B43"/>
          </p15:clr>
        </p15:guide>
        <p15:guide id="5" orient="horz" pos="3012" userDrawn="1">
          <p15:clr>
            <a:srgbClr val="F26B43"/>
          </p15:clr>
        </p15:guide>
        <p15:guide id="6" orient="horz" pos="22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ctrTitle"/>
          </p:nvPr>
        </p:nvSpPr>
        <p:spPr/>
        <p:txBody>
          <a:bodyPr/>
          <a:lstStyle/>
          <a:p>
            <a:r>
              <a:t>021920 Democracy.ai Dem Debate</a:t>
            </a:r>
          </a:p>
        </p:txBody>
      </p:sp>
      <p:sp>
        <p:nvSpPr>
          <p:cNvPr id="3" name="Subtitle 2"/>
          <p:cNvSpPr>
            <a:spLocks noGrp="1"/>
          </p:cNvSpPr>
          <p:nvPr>
            <p:ph type="subTitle" idx="1"/>
          </p:nvPr>
        </p:nvSpPr>
        <p:spPr/>
        <p:txBody>
          <a:bodyPr/>
          <a:lstStyle/>
          <a:p>
            <a:r>
              <a:t>Online 918 minute conversation with ~N=71</a:t>
            </a:r>
          </a:p>
          <a:p>
            <a:r>
              <a:t>2020-02-20</a:t>
            </a:r>
          </a:p>
        </p:txBody>
      </p:sp>
      <p:sp>
        <p:nvSpPr>
          <p:cNvPr id="4" name="Text Placeholder 3"/>
          <p:cNvSpPr>
            <a:spLocks noGrp="1"/>
          </p:cNvSpPr>
          <p:nvPr>
            <p:ph type="body" idx="14" sz="quarter"/>
          </p:nvPr>
        </p:nvSpPr>
        <p:spPr/>
        <p:txBody>
          <a:bodyPr/>
          <a:lstStyle/>
          <a:p>
            <a:r>
              <a:t>Topline Report</a:t>
            </a:r>
          </a:p>
        </p:txBody>
      </p:sp>
    </p:spTree>
  </p:cSld>
  <p:clrMapOvr>
    <a:masterClrMapping/>
  </p:clrMapOvr>
</p:sld>
</file>

<file path=ppt/slides/slide1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Of the following candidates, which would you vote for if they were the Democratic nominee?</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(n=39)</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Klobuchar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Biden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Warren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Buttigieg</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Sanders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Bloomberg</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do you think I should ask the group?</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70840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(n=37)</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You should ask if anyone here thinks Biden should just give up and leave.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Ask what it will take to vote for one of the candidates you don't like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we think of Bloomberg buying his way 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is most likely to win the actual election, among these candidates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do you think is winning the debate so far?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Should Bloomberg be in the debate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 you actually believe anything these people are saying?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for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question do you think I should ask the group?</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(n=37)</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Who is best suited to beat Trump, regardless if they would be the best fit as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do you think is winning so far?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You should ask if anyone here thinks Biden should just give up and leave.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person not currently running would you like to see as President?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seems the strongest in their position?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Ask what it will take to vote for one of the candidates you don't like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we think of Bloomberg buying his way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which dnc candidate do you want least to win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Ok I am looking through these now. In the meantime: How did you hear about tonights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(n=39)</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text message</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facebook</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Allright, I am going to ask some of your questions.</a:t>
            </a:r>
          </a:p>
          <a:p>
            <a:r>
              <a:t>Do you think Biden should drop out?</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148336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I don't know</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11%</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do you think is most likely to win the actual election, among these candidates?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(n=41)</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Bloomberg</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Bernie</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56%</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Warren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Buttigieg</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Klobuchar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Biden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political party best represents your views?</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185420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(n=42)</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Democract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Republican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Independent</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None</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we have a mix of democrats, independents and republicans. Is there anything you think we all can agree on?</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40792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Mturk wages need to be higher.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can all agree that this nation is fractured and divided when it comes to politics.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and housing costs are too high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Politicians need to work together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Protect our country from foreign enemies.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 sucks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doubt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earth is round? oh wait...nvm.</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So we have a mix of democrats, independents and republicans. Is there anything you think we all can agree on?</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That we want the best for the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Mturk wages need to be higher.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can all agree that this nation is fractured and divided when it comes to politics.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There is too much division in politics.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don't get enough for the taxes we pay.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Washington as a whole needs to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longest war in the country's history should probably wrap up soon.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general political status quo is not working for anyone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1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itle 1"/>
          <p:cNvSpPr>
            <a:spLocks noGrp="1"/>
          </p:cNvSpPr>
          <p:nvPr>
            <p:ph type="title"/>
          </p:nvPr>
        </p:nvSpPr>
        <p:spPr/>
        <p:txBody>
          <a:bodyPr/>
          <a:lstStyle/>
          <a:p>
            <a:r>
              <a:t>Media</a:t>
            </a:r>
          </a:p>
        </p:txBody>
      </p:sp>
      <p:pic>
        <p:nvPicPr>
          <p:cNvPr id="3" name="Picture Placeholder 2" descr="image.png"/>
          <p:cNvPicPr>
            <a:picLocks noGrp="1" noChangeAspect="1"/>
          </p:cNvPicPr>
          <p:nvPr>
            <p:ph type="pic" idx="1"/>
          </p:nvPr>
        </p:nvPicPr>
        <p:blipFill>
          <a:blip r:embed="rId2"/>
          <a:srcRect l="12802" r="12802"/>
          <a:stretch>
            <a:fillRect/>
          </a:stretch>
        </p:blipFill>
        <p:spPr/>
      </p:pic>
    </p:spTree>
  </p:cSld>
  <p:clrMapOvr>
    <a:masterClrMapping/>
  </p:clrMapOvr>
</p:sld>
</file>

<file path=ppt/slides/slide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p:txBody>
      </p:sp>
      <p:sp>
        <p:nvSpPr>
          <p:cNvPr id="3" name="Text Placeholder 2"/>
          <p:cNvSpPr>
            <a:spLocks noGrp="1"/>
          </p:cNvSpPr>
          <p:nvPr>
            <p:ph type="body" idx="14" sz="quarter"/>
          </p:nvPr>
        </p:nvSpPr>
        <p:spPr/>
        <p:txBody>
          <a:bodyPr/>
          <a:lstStyle/>
          <a:p/>
        </p:txBody>
      </p:sp>
      <p:sp>
        <p:nvSpPr>
          <p:cNvPr id="4" name="Text Placeholder 3"/>
          <p:cNvSpPr>
            <a:spLocks noGrp="1"/>
          </p:cNvSpPr>
          <p:nvPr>
            <p:ph type="body" idx="15" sz="quarter"/>
          </p:nvPr>
        </p:nvSpPr>
        <p:spPr/>
        <p:txBody>
          <a:bodyPr/>
          <a:lstStyle/>
          <a:p/>
        </p:txBody>
      </p:sp>
      <p:sp>
        <p:nvSpPr>
          <p:cNvPr id="5" name="Text Placeholder 4"/>
          <p:cNvSpPr>
            <a:spLocks noGrp="1"/>
          </p:cNvSpPr>
          <p:nvPr>
            <p:ph type="body" idx="16" sz="quarter"/>
          </p:nvPr>
        </p:nvSpPr>
        <p:spPr/>
        <p:txBody>
          <a:bodyPr/>
          <a:lstStyle/>
          <a:p/>
        </p:txBody>
      </p:sp>
      <p:sp>
        <p:nvSpPr>
          <p:cNvPr id="6" name="Text Placeholder 5"/>
          <p:cNvSpPr>
            <a:spLocks noGrp="1"/>
          </p:cNvSpPr>
          <p:nvPr>
            <p:ph type="body" idx="17" sz="quarter"/>
          </p:nvPr>
        </p:nvSpPr>
        <p:spPr/>
        <p:txBody>
          <a:bodyPr/>
          <a:lstStyle/>
          <a:p/>
        </p:txBody>
      </p:sp>
      <p:sp>
        <p:nvSpPr>
          <p:cNvPr id="7" name="Text Placeholder 6"/>
          <p:cNvSpPr>
            <a:spLocks noGrp="1"/>
          </p:cNvSpPr>
          <p:nvPr>
            <p:ph type="body" idx="18" sz="quarter"/>
          </p:nvPr>
        </p:nvSpPr>
        <p:spPr/>
        <p:txBody>
          <a:bodyPr/>
          <a:lstStyle/>
          <a:p/>
        </p:txBody>
      </p:sp>
      <p:sp>
        <p:nvSpPr>
          <p:cNvPr id="8" name="Title 7"/>
          <p:cNvSpPr>
            <a:spLocks noGrp="1"/>
          </p:cNvSpPr>
          <p:nvPr>
            <p:ph type="title"/>
          </p:nvPr>
        </p:nvSpPr>
        <p:spPr/>
        <p:txBody>
          <a:bodyPr/>
          <a:lstStyle/>
          <a:p>
            <a:r>
              <a:t>Key Segments</a:t>
            </a:r>
          </a:p>
        </p:txBody>
      </p:sp>
    </p:spTree>
  </p:cSld>
  <p:clrMapOvr>
    <a:masterClrMapping/>
  </p:clrMapOvr>
</p:sld>
</file>

<file path=ppt/slides/slide2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about Bloomberg and stop and frisk?</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Stop and Frisk was absolutely detrimental to minority groups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racist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is racist.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stop and frisk is unconstitutional. and bloomberg is a weasel.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dont know about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worked and he should not be apologizing for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he seems to be changing his mind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about Bloomberg and stop and frisk?</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f that guy and his apology. you dont spend years propping up stock and frisk and magically you regret it. he's as racist as they come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Bloomberg is a racist and sexist jerk and should 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Stop and Frisk was absolutely detrimental to minority groups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Shouldn't have happened.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invasive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was a mistake on his part and a policy that was not thought through nor implemented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that it will lead to more harm than it would do 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was wrong and racist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tell the modersator to ask any one question, what would tell them?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What will you do on your first day in office?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political accomplishment are you most proud of</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political accomplishment are you most proud of</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80%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do you want undone that Trump has done?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is your plan for reducing the divide between parties and getting things done?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How will you beat 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Would you still have faith in the DNC or democrat party in general if Bloomberg or Biden gets the nomination?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tell the modersator to ask any one question, what would tell them?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How can we know you are not in the pocket of a special interest?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would you fight to lower crime rates across the country?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how do you propose to pay for your ideas, in general?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will you do on your first day in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Give an example of one mistake you've made, and how you've learned from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political accomplishment are you most proud of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political accomplishment are you most proud of</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Ask something about why people like their chosen candidate.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 When I asked you if there is anything you think everyone could agree on the most agreed to answer was "That we want the best for the country." What do you think is best for the country, I'll give you three minutes so you can try to persuade your fellow participants.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Universal healthcare, taking action on climate change, increased minimum wage, free college, affordable child 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 should be available to all without the threat of bankruptcy, big bills or threat of rejection of procedures.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freedom and acceptance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Worldclass healthcare, education and welfare.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This question is a fluff 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 When I asked you if there is anything you think everyone could agree on the most agreed to answer was "That we want the best for the country." What do you think is best for the country, I'll give you three minutes so you can try to persuade your fellow participants.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We need to take away the enormous power that corporations have. Put people over profits, what is so hard about that for some voters to understand? It is such a no brainer.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is best for this country is LIVEABLE wages, no one should have to go without healthcare because they can't afford it and income inequality is too high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Better wages, good job opportunities, affordable healthcare, no needless wars, improved education and infrastructure. These are the kinds of things that benefit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Universal healthcare, taking action on climate change, increased minimum wage, free college, affordable child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should be available to all without the threat of bankruptcy, big bills or threat of rejection of procedures.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To get rid of gerrymandering so that everyone is represented in the House, which will end a lot of the obstruction going on. To make sure that everyone has access to healthcare. To ensure that every child is given a good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 is in our country's best interest to maintain a healthy and educated population, and we need to do everything we can to focus on that right now because we're falling behind.  We can only delude ourselves about this for so long.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What's best for the country would be making sure that the most vulnerable among us are safe and can live comfortably. We also need to get out of the war in the middle East. We need to focus on the environment and climate change. healthcare for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give Bloomberg any advice right now, what would you tell him?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33756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 before you spend even more money.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cut your losses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gonna take another billion.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focus on being less defensive and focus more on your policies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could give Bloomberg any advice right now, what would you tell him?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Keep debating everyone.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just leave the stage, he's TOAST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 before you spend even more money.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 back to your office.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Contribute hundreds of millions of dollars to other candidates and help beat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cold give Bernie any advice right now, what would you tell him?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keep up the big dick energy. it is what wins elections these days.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Keep doing what your doing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Stay in the race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Appeal to moderates or you will lose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Go away socialist.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oops, I meant my answer for bernie. Stop being a socialist.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2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If you cold give Bernie any advice right now, what would you tell him?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keep up the big dick energy. it is what wins elections these days.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it up. You're the only real old time Democrat on the stage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Stay on message and let all the other candidates duke it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You cannot let Buttigieg the dam weasel steal the nomination from you. This is your last chance, don't let the DNC screw you over again.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would tell him to maybe bring up some more of his policies that will benefit the country and not let the debate get derailed into attacks.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Support your fellow candidates,  like Warren is doing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doing what he's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doing what your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is everyone doing so far tonight?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185420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Good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Fine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Good I just woke up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rough morning but getting better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And if you could give Warren any advice right now what would you tell her?</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40792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keep attacking bloomberg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Keep whipping bloomberg like you've been doing.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Focus more on your policies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Keep up the fire against Bloomberg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Keep doing what you're doing and don't be silent!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She needs to go on every talk show &amp; detail her health care plan. She had a plan for everything, that was her motto.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Interrupt more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STOP lying!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 so your supporters go to Bernie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And if you could give Warren any advice right now what would you tell her?</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Keep going. You are a brave Native American woman. Stand strong for your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you said about empowering women is a great talking point that you should build 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attacking bloomberg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Help Bernie.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whipping bloomberg like you've been doing.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making Bloomberg look like a fool.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Focus more on your policies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Keep bringing facts and decency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the country should be talking about more?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70840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(n=41)</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 - If there's no planet to conduct business on, politics don't matter at all anyway.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need to start talking about underemployment and how multiple part time jobs are now a thing in American society.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Wage gap. It's only going to get worse as the years go by.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Homelessness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Gun control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Crime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failed open borders policies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is an important issue the country should be talking about more?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(n=41)</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Wages not keeping up with inflation at all.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Student loan forgiveness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Election security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insecurity of the upcoming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Climate change - If there's no planet to conduct business on, politics don't matter at all anyway.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We need to start talking about underemployment and how multiple part time jobs are now a thing in American society.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endless wars going on. The National debt.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think about what Bloomberg just outlined about climate change?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he has a point but all of the candidates are of this opinion.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a very narrow view.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 was okay, but needs more detail.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didn't catch all the details, but I think it's good he has a plan, because it will make more moderates willing to act on the issue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its interesting but it seems like a try hard statement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oil is good and people who want to reduce emissions are cucks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Can't think of anything right 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think about what Bloomberg just outlined about climate change?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think he has a point but all of the candidates are of this opinion.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a very narrow view.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he has the right idea about coal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Seemed like a generic response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He's coming at it from a rich businessman perspective, not from a poor working class person perspective. Hell always be OK.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eliminating coal is a good idea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he's not wrong, but that's a basic plan a teenager could come up with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Two good ideas, likely shared by all the candidates.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did you hear about tonights conversation?</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(n=39)</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email</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amazon</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87%</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facebook</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text message</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 gotta ask.. what is "other" if you didn't write other, tell me your favorite food.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33756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Hot wings. And not BWW.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tacos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Steak</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banh mi and pho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Sushi</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pizza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Pizza!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katsu curry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 gotta ask.. what is "other" if you didn't write other, tell me your favorite food.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Hot wings. And not BWW.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sushi</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tacos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Steak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Avocado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Curry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Ramen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pulled pork</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3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Bernie do to appeal to moderates? I'll give you 3 minutes.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33756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 should appeal to moderates by explaining how his ideas will benefit them specifically. Explain how they'll save money. Republicans don't compromise, why should Democrats?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think he’s doing okay right 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 can tweak his rhetoric to make it more attractive to moderates without actually changing the meaning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believe that Sanders already has plenty of appeal to moderates.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Don't focus entirely on the insanely rich. The 1% of the 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believe that Bernie can do anything to appeal to moderates. It would be the exact opposite of everything he wants to do.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less socialism. free healthcare, free college, arn't free and we know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How is everyone doing so far tonight?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(n=29)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not too bad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Fine.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Pretty 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 far, so good. Looking forward to the debate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Good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can Bernie do to appeal to moderates? I'll give you 3 minutes.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Trying too hard to appeal before getting the nomination is a mistake, and more likely to drive off existing supporters.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honestly don't think that he can at this point - the reason he appeals to so many voters is that he's authentically himself. If he walks back those statements to appeal to a broader audience, he'll lose the "homegrown" appeal that draws his support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he already does enough to appeal to moderates. If he was running in any other country, he would not be considered "far left"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Stop saying "socialist" because lots of people don't understand the difference between being a Democratic Socialist and practicing socialism.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explain to them how trump has actually only benefited rich people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Give perspective to his policies and where they fit in the political spectrum.  The parties have moved more.  Show real benefits to individuals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should appeal to moderates by explaining how his ideas will benefit them specifically. Explain how they'll save money. Republicans don't compromise, why should Democrats?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think he should.  This country is persistently being pulled to the right because Dems give up too much by trying to appeal to moderates.  They need to take a stand.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tomorrows headlines about the debate will be?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333756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Bloomberg savaged by rivals in debate.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bloomberg fails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Bloomberg Bashed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bloomberg bombs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Misleading, and ultimately missing the point. Whatever that point happens to be.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words - bloomberg - words , money buys all including the media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Bloomberg on the rise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Hot Mess In Nevada and It's Not from Global Warming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tomorrows headlines about the debate will be?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Bloomberg savaged by rivals in debate.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Bloomberg flops, should've stayed home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bloomberg fails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"Where'd the moderators go?!?"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Bloomberg Bashed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Everyone laughing at Bloomberg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Bloomberg takes hits from all sides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war against bloomberg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about democratic socialism?</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11125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It is a great 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Socialism would not work here.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about democratic socialism?</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It is a great thing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its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medicine american needs.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i'm for it, but i think most people are misinformed on the matter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This Is the 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Should be the norm.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have a problem with it. It's not the scary socialism.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agree with it - it's about time to ena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Is there a difference between "democratic" socialism and "socialism"?</a:t>
            </a:r>
          </a:p>
        </p:txBody>
      </p:sp>
      <p:sp>
        <p:nvSpPr>
          <p:cNvPr id="3" name="Text Placeholder 2"/>
          <p:cNvSpPr>
            <a:spLocks noGrp="1"/>
          </p:cNvSpPr>
          <p:nvPr>
            <p:ph type="body" idx="14" sz="quarter"/>
          </p:nvPr>
        </p:nvSpPr>
        <p:spPr/>
        <p:txBody>
          <a:bodyPr/>
          <a:lstStyle/>
          <a:p>
            <a:r>
              <a:t>SINGLE-SELECT POLL</a:t>
            </a:r>
          </a:p>
        </p:txBody>
      </p:sp>
      <p:graphicFrame>
        <p:nvGraphicFramePr>
          <p:cNvPr id="4" name="Table Placeholder 3"/>
          <p:cNvGraphicFramePr>
            <a:graphicFrameLocks noGrp="1"/>
          </p:cNvGraphicFramePr>
          <p:nvPr>
            <p:ph type="tbl" idx="15" sz="quarter"/>
          </p:nvPr>
        </p:nvGraphicFramePr>
        <p:xfrm>
          <a:off x="2476500" y="361950"/>
          <a:ext cx="3840480" cy="11125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(n=38)</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difference? Or why are the same?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(n=33)</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Democratic socialism is less like bread lines and more like We the people actually get something for the taxes we are paying in.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government doesnt control every corporation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difference involves who actually owns the means of production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They are the same.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There is no difference. Both have the same methods and end result.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different...a play on words to fool the sheep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the difference? Or why are the same?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(n=33)</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May I choose no comment?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Dictatorship vs elected representatives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Democratic socialism is less like bread lines and more like We the people actually get something for the taxes we are paying in.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the that Democratic socialism still keeps a large part of capitalism.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They aren't the same.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difference involves who actually owns the means of production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government doesnt control every corporation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Socialism is a complete restructuring of society.  Democratic socialism takes some elements and applies them to a democratic society.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People are really split on this, why do you think that is?</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people are told what to believe rather than think for themselves. Not snippets here and there but serious thought.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some people believe what they want to believe no matter what you tell them to the contrary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Depends on where they get their news.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Some people are so self centered that they don't want to do things for the good of all.</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People don't understand it fully.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hard to understand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it's the norm nowadays, sad, but true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4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People are really split on this, why do you think that is?</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People just listen to what they hear on tv, and don't do any research themselves.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There has been a decades-long misinformation campaign against anything that threatens the wealth/power of people at the top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people are told what to believe rather than think for themselves. Not snippets here and there but serious thought.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some people believe what they want to believe no matter what you tell them to the contrary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most people are misinformed and think they know better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Because people have no idea what they're talking about.  They don't realize we're already living in a democratic socialist society.  Medicare, our military, EPA, etc, it's all socialist.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people literally do not understand the academic definition of these terms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The term evokes a lot of emotion from people as socialism has always been associated with communism.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Ready to begin?</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3840480" cy="11125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(n=33)</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yes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100%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Has anyone changed there mind about who they will vote for based on the debate so far? If so, why?</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(n=39)</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not a single bit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really, but I like warren more 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nope. side note, the HIT is getting close to expire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me, Bernie is the only one in the primaries I will vote for (once there is a nominee I will vote for whoever that is, but in the primaries, it's only Bernie for 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Trump</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voting. It doesn't matter. It's all a show.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Has anyone changed there mind about who they will vote for based on the debate so far? If so, why?</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(n=39)</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I don't think so.  I was already familiar with their views and know who I'm voting for.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Nothing I haven't already heard.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really, but I like warren more now.</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because nothing groundbreaking has happened and all of us already made up our minds. also, the timer on this HIT is almost up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a single bit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I plan on still voting for Sanders in the primaries and will vote blue for whoever is nominated. Btw only 13 minutes left on the timer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at this point.  It has been information to see the candidates interact, attack, defend positions.  Not a lot of new information to change opinion for me.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 should ask about?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(n=28)</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Why do you think Buttigieg is rising in the polls?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lost the debate?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Will anyone drop out after tonight?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Universal Basic Income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will the democrats do if it turns out to be Bloomberg (a billionaire) versus Trump (a billionaire)?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Nothing - it's late and it's time to go to bed :)</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3.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I should ask about?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(n=28)</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who lost the debate?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won the debate in our opinion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do you think Buttigieg is rising in the polls?</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would really win against trump?</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Which former candidate do you most wish was still on the debate stage?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Will anyone drop out after tonight?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is it fair that Bloomberg is trying to buy the presidency?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Who has performed best/worst, has surprised the most?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4.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won the debate? Who lost the debate? </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Bernie won / bloomberg got roasted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Elizabeth Warren won the debate and Bloomberg lost the debate.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Warren won. Bloomsburg lost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nobody....America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Know.</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5.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Who won the debate? Who lost the debate? </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Sanders winner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Bernie and Warren won. Bloomberg lost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Bernie won / bloomberg got roasted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Bernie won.  Biden lost.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Bernie made a very good impression on everyone, as did Warren. Bloomberg sank like the Titanic during tonight's debate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bernie did well</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warren/biden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Lost - Bloomberg.  Won - Sanders.  Trump probably gained the most though with all the infighting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was a question about UBI, what do people think about that?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(n=25)</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I think it's intriguing and would surely stimulate the economy and improve life for a lot of people. I'm not really sure on how we'd be able to make it work, though</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support 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support it, we will need it to deal with automation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we can't afford it on a national scale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Boo.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30%</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Not sure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25%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There was a question about UBI, what do people think about that?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(n=25)</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Let's try it in a pilot program, see how it works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it's intriguing and would surely stimulate the economy and improve life for a lot of people. I'm not really sure on how we'd be able to make it work, though</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UBI is the most effective method of wealth transfer from top to bottom. It deals with issues in a direct way that government programs fail to.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support 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It's something that should be considered in the future when AI/Technology starts out performing people in every working sector.</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support it, we will need it to deal with automation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It will be needed before people are replaced with automation.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think it's needed.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do you think Bloombergs next move should be? (this is a multi-select, choose as many as you agree with)</a:t>
            </a:r>
          </a:p>
        </p:txBody>
      </p:sp>
      <p:sp>
        <p:nvSpPr>
          <p:cNvPr id="3" name="Text Placeholder 2"/>
          <p:cNvSpPr>
            <a:spLocks noGrp="1"/>
          </p:cNvSpPr>
          <p:nvPr>
            <p:ph type="body" idx="14" sz="quarter"/>
          </p:nvPr>
        </p:nvSpPr>
        <p:spPr/>
        <p:txBody>
          <a:bodyPr/>
          <a:lstStyle/>
          <a:p>
            <a:r>
              <a:t>MULTI-SELECT POLL</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Poll Options</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c>
                  <a:txBody>
                    <a:bodyPr/>
                    <a:lstStyle/>
                    <a:p>
                      <a:r>
                        <a:rPr sz="1000" b="1" i="0">
                          <a:latin typeface="Arial"/>
                        </a:rPr>
                        <a:t>All (n=22)</a:t>
                      </a:r>
                      <a:endParaRPr sz="1000" b="1"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0072E3"/>
                    </a:solidFill>
                  </a:tcPr>
                </a:tc>
              </a:tr>
              <a:tr h="370840">
                <a:tc>
                  <a:txBody>
                    <a:bodyPr/>
                    <a:lstStyle/>
                    <a:p>
                      <a:r>
                        <a:rPr sz="1000" b="0" i="0">
                          <a:latin typeface="Arial"/>
                        </a:rPr>
                        <a:t>Attack liberal democratic candidates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Attack moderate democractic candidates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0%</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Attack Trump</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Talk about his business success</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32%</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r h="370840">
                <a:tc>
                  <a:txBody>
                    <a:bodyPr/>
                    <a:lstStyle/>
                    <a:p>
                      <a:r>
                        <a:rPr sz="1000" b="0" i="0">
                          <a:latin typeface="Arial"/>
                        </a:rPr>
                        <a:t>Other</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c>
                  <a:txBody>
                    <a:bodyPr/>
                    <a:lstStyle/>
                    <a:p>
                      <a:r>
                        <a:rPr sz="1000" b="0" i="0">
                          <a:latin typeface="Arial"/>
                        </a:rPr>
                        <a:t>45%</a:t>
                      </a:r>
                      <a:endParaRPr sz="1000" b="0" i="0">
                        <a:latin typeface="Arial"/>
                      </a:endParaRPr>
                    </a:p>
                  </a:txBody>
                  <a:tcPr anchor="ctr">
                    <a:lnL w="9525" cap="flat" cmpd="sng" algn="ctr">
                      <a:solidFill>
                        <a:srgbClr val="0072E3"/>
                      </a:solidFill>
                      <a:prstDash val="solid"/>
                      <a:round/>
                      <a:headEnd type="none" w="med" len="med"/>
                      <a:tailEnd type="none" w="med" len="med"/>
                    </a:lnL>
                    <a:lnR w="9525" cap="flat" cmpd="sng" algn="ctr">
                      <a:solidFill>
                        <a:srgbClr val="0072E3"/>
                      </a:solidFill>
                      <a:prstDash val="solid"/>
                      <a:round/>
                      <a:headEnd type="none" w="med" len="med"/>
                      <a:tailEnd type="none" w="med" len="med"/>
                    </a:lnR>
                    <a:lnT w="9525" cap="flat" cmpd="sng" algn="ctr">
                      <a:solidFill>
                        <a:srgbClr val="0072E3"/>
                      </a:solidFill>
                      <a:prstDash val="solid"/>
                      <a:round/>
                      <a:headEnd type="none" w="med" len="med"/>
                      <a:tailEnd type="none" w="med" len="med"/>
                    </a:lnT>
                    <a:lnB w="9525" cap="flat" cmpd="sng" algn="ctr">
                      <a:solidFill>
                        <a:srgbClr val="0072E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5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other?</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59588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(n=20)</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didn't choose other...but, if I did, I'd say abandon your campaign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64%</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The fact that he is the only true capitalist on the stage.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Pizza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Let's try a warm-up question, 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96672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(n=42)</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healthcare and education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73%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education and the environment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local governments</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programs geared to helping poor people.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NASA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37%</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0.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is other?</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(n=20)</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unsure, but I assume people mean "drop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Get out of the race.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 support a moderate candidate.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Ask Trump for a duel on 5th Ave, and get it over with...also 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 needs to quit.  A republican running for the democratic nomination is stupid.</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didn't choose other...but, if I did, I'd say abandon your campaign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Drop out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Last question, it's not really a question, I am gonna give you three minutes. Write what you want. Thank you and have a great night.</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40792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(n=14)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Thanks to everyone for keeping it (mostly) constructive and non-hostile!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59%</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Have a nice evening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Why do we need the code</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Peace and Pizza</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I'm worried that the combination of piss poor politicians and the ease of access to digital media is fueling anger of the working class and will end VIOLENTLY. This debate was painful to watch and it reminds me of 2016.</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52%</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1) What is "the code" for?</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Who the president is won't really matter much as long as Moscow Mitch runs the Senate. If you are in South Carolina, vote Jaime Harrison and kick Lindsey out too!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don't want to write anything.</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This went on much longer than I would have liked</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I can't stop farting tonight.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62.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Last question, it's not really a question, I am gonna give you three minutes. Write what you want. Thank you and have a great night.</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(n=14)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Don't let internet trolls steal this election.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am once again asking for your financial support. Please donate in support of Bernie. https://berniesanders.com/</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Thanks to everyone for keeping it (mostly) constructive and non-hostile!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enjoyed participating. The chat does seem slanted to Democrats though so I doubt we're getting an accurate view of the American electorate in the discussion. Still it's good to air thoughts and disagreements that's part of what makes America great.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Thank you. Share some of the findings from this activity.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Have a nice evening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Why do we need the code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Peace and Pizza</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7.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Let's try a warm-up question, Please fill in the blank. "If I had control over how my tax dollars were spent, I would allocate more to ______"</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(n=42)</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Healthcare,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Climate change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healthcare and education</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 and global warming.</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Education, choose the right teacher, and find their education background validity.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8.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did you just think about what Bloomberg said? Do you worry about Bernie taking away your healthcare?</a:t>
            </a:r>
          </a:p>
        </p:txBody>
      </p:sp>
      <p:sp>
        <p:nvSpPr>
          <p:cNvPr id="3" name="Text Placeholder 2"/>
          <p:cNvSpPr>
            <a:spLocks noGrp="1"/>
          </p:cNvSpPr>
          <p:nvPr>
            <p:ph type="body" idx="14" sz="quarter"/>
          </p:nvPr>
        </p:nvSpPr>
        <p:spPr/>
        <p:txBody>
          <a:bodyPr/>
          <a:lstStyle/>
          <a:p>
            <a:r>
              <a:t>HOW SEGMENTS AGREED</a:t>
            </a:r>
          </a:p>
        </p:txBody>
      </p:sp>
      <p:graphicFrame>
        <p:nvGraphicFramePr>
          <p:cNvPr id="4" name="Table Placeholder 3"/>
          <p:cNvGraphicFramePr>
            <a:graphicFrameLocks noGrp="1"/>
          </p:cNvGraphicFramePr>
          <p:nvPr>
            <p:ph type="tbl" idx="15" sz="quarter"/>
          </p:nvPr>
        </p:nvGraphicFramePr>
        <p:xfrm>
          <a:off x="2476500" y="361950"/>
          <a:ext cx="3840480" cy="2225040"/>
        </p:xfrm>
        <a:graphic>
          <a:graphicData uri="http://schemas.openxmlformats.org/drawingml/2006/table">
            <a:tbl>
              <a:tblPr firstRow="1">
                <a:tableStyleId>{5C22544A-7EE6-4342-B048-85BDC9FD1C3A}</a:tableStyleId>
              </a:tblPr>
              <a:tblGrid>
                <a:gridCol w="2514600"/>
                <a:gridCol w="1325880"/>
              </a:tblGrid>
              <a:tr h="370840">
                <a:tc>
                  <a:txBody>
                    <a:bodyPr/>
                    <a:lstStyle/>
                    <a:p>
                      <a:r>
                        <a:rPr sz="1000" b="1" i="0">
                          <a:latin typeface="Arial"/>
                        </a:rPr>
                        <a:t>Representative Subset</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c>
                  <a:txBody>
                    <a:bodyPr/>
                    <a:lstStyle/>
                    <a:p>
                      <a:r>
                        <a:rPr sz="1000" b="1" i="0">
                          <a:latin typeface="Arial"/>
                        </a:rPr>
                        <a:t>All (n=44)</a:t>
                      </a:r>
                      <a:endParaRPr sz="1000" b="1"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24DBC3"/>
                    </a:solidFill>
                  </a:tcPr>
                </a:tc>
              </a:tr>
              <a:tr h="370840">
                <a:tc>
                  <a:txBody>
                    <a:bodyPr/>
                    <a:lstStyle/>
                    <a:p>
                      <a:r>
                        <a:rPr sz="1000" b="0" i="0">
                          <a:latin typeface="Arial"/>
                        </a:rPr>
                        <a:t>Not a bit.</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65%</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what healthcare?!?  I don't have any!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61%</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no, but i think there are other disadvantages to his healthcare plan</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48%</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r h="370840">
                <a:tc>
                  <a:txBody>
                    <a:bodyPr/>
                    <a:lstStyle/>
                    <a:p>
                      <a:r>
                        <a:rPr sz="1000" b="0" i="0">
                          <a:latin typeface="Arial"/>
                        </a:rPr>
                        <a:t>Bernie doesn't know how to run anything. Yes I worry.</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c>
                  <a:txBody>
                    <a:bodyPr/>
                    <a:lstStyle/>
                    <a:p>
                      <a:r>
                        <a:rPr sz="1000" b="0" i="0">
                          <a:latin typeface="Arial"/>
                        </a:rPr>
                        <a:t>43%</a:t>
                      </a:r>
                      <a:endParaRPr sz="1000" b="0" i="0">
                        <a:latin typeface="Arial"/>
                      </a:endParaRPr>
                    </a:p>
                  </a:txBody>
                  <a:tcPr anchor="ctr">
                    <a:lnL w="9525" cap="flat" cmpd="sng" algn="ctr">
                      <a:solidFill>
                        <a:srgbClr val="24DBC3"/>
                      </a:solidFill>
                      <a:prstDash val="solid"/>
                      <a:round/>
                      <a:headEnd type="none" w="med" len="med"/>
                      <a:tailEnd type="none" w="med" len="med"/>
                    </a:lnL>
                    <a:lnR w="9525" cap="flat" cmpd="sng" algn="ctr">
                      <a:solidFill>
                        <a:srgbClr val="24DBC3"/>
                      </a:solidFill>
                      <a:prstDash val="solid"/>
                      <a:round/>
                      <a:headEnd type="none" w="med" len="med"/>
                      <a:tailEnd type="none" w="med" len="med"/>
                    </a:lnR>
                    <a:lnT w="9525" cap="flat" cmpd="sng" algn="ctr">
                      <a:solidFill>
                        <a:srgbClr val="24DBC3"/>
                      </a:solidFill>
                      <a:prstDash val="solid"/>
                      <a:round/>
                      <a:headEnd type="none" w="med" len="med"/>
                      <a:tailEnd type="none" w="med" len="med"/>
                    </a:lnT>
                    <a:lnB w="9525" cap="flat" cmpd="sng" algn="ctr">
                      <a:solidFill>
                        <a:srgbClr val="24DBC3"/>
                      </a:solidFill>
                      <a:prstDash val="solid"/>
                      <a:round/>
                      <a:headEnd type="none" w="med" len="med"/>
                      <a:tailEnd type="none" w="med" len="med"/>
                    </a:lnB>
                    <a:solidFill>
                      <a:srgbClr val="FFFFFF"/>
                    </a:solidFill>
                  </a:tcPr>
                </a:tc>
              </a:tr>
            </a:tbl>
          </a:graphicData>
        </a:graphic>
      </p:graphicFrame>
    </p:spTree>
  </p:cSld>
  <p:clrMapOvr>
    <a:masterClrMapping/>
  </p:clrMapOvr>
</p:sld>
</file>

<file path=ppt/slides/slide9.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 Placeholder 1"/>
          <p:cNvSpPr>
            <a:spLocks noGrp="1"/>
          </p:cNvSpPr>
          <p:nvPr>
            <p:ph type="body" idx="13" sz="quarter"/>
          </p:nvPr>
        </p:nvSpPr>
        <p:spPr/>
        <p:txBody>
          <a:bodyPr/>
          <a:lstStyle/>
          <a:p>
            <a:r>
              <a:t>What did you just think about what Bloomberg said? Do you worry about Bernie taking away your healthcare?</a:t>
            </a:r>
          </a:p>
        </p:txBody>
      </p:sp>
      <p:sp>
        <p:nvSpPr>
          <p:cNvPr id="3" name="Text Placeholder 2"/>
          <p:cNvSpPr>
            <a:spLocks noGrp="1"/>
          </p:cNvSpPr>
          <p:nvPr>
            <p:ph type="body" idx="14" sz="quarter"/>
          </p:nvPr>
        </p:nvSpPr>
        <p:spPr/>
        <p:txBody>
          <a:bodyPr/>
          <a:lstStyle/>
          <a:p>
            <a:r>
              <a:t>WHAT YOUR SEGMENTS SAID</a:t>
            </a:r>
          </a:p>
        </p:txBody>
      </p:sp>
      <p:graphicFrame>
        <p:nvGraphicFramePr>
          <p:cNvPr id="4" name="Table Placeholder 3"/>
          <p:cNvGraphicFramePr>
            <a:graphicFrameLocks noGrp="1"/>
          </p:cNvGraphicFramePr>
          <p:nvPr>
            <p:ph type="tbl" idx="15" sz="quarter"/>
          </p:nvPr>
        </p:nvGraphicFramePr>
        <p:xfrm>
          <a:off x="2476500" y="361950"/>
          <a:ext cx="2148840" cy="3337560"/>
        </p:xfrm>
        <a:graphic>
          <a:graphicData uri="http://schemas.openxmlformats.org/drawingml/2006/table">
            <a:tbl>
              <a:tblPr firstRow="1">
                <a:tableStyleId>{5C22544A-7EE6-4342-B048-85BDC9FD1C3A}</a:tableStyleId>
              </a:tblPr>
              <a:tblGrid>
                <a:gridCol w="2148840"/>
              </a:tblGrid>
              <a:tr h="370840">
                <a:tc>
                  <a:txBody>
                    <a:bodyPr/>
                    <a:lstStyle/>
                    <a:p>
                      <a:r>
                        <a:rPr sz="1000" b="1" i="0">
                          <a:latin typeface="Arial"/>
                        </a:rPr>
                        <a:t>All (n=44)</a:t>
                      </a:r>
                      <a:endParaRPr sz="1000" b="1"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CC20"/>
                    </a:solidFill>
                  </a:tcPr>
                </a:tc>
              </a:tr>
              <a:tr h="370840">
                <a:tc>
                  <a:txBody>
                    <a:bodyPr/>
                    <a:lstStyle/>
                    <a:p>
                      <a:r>
                        <a:rPr sz="1000" b="0" i="0">
                          <a:latin typeface="Arial"/>
                        </a:rPr>
                        <a:t>No - I believe that our healthcare isn't really a great free choice today, so I'm not afraid that it will be taken away.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I don't even have healthcare for him to take away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Not a bit.</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Can't take away what I don't have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HEALTHCARE?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what healthcare?!?  I don't have any!</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r h="370840">
                <a:tc>
                  <a:txBody>
                    <a:bodyPr/>
                    <a:lstStyle/>
                    <a:p>
                      <a:r>
                        <a:rPr sz="1000" b="0" i="0">
                          <a:latin typeface="Arial"/>
                        </a:rPr>
                        <a:t>No, I had terrible health care.</a:t>
                      </a:r>
                      <a:endParaRPr sz="1000" b="0" i="0">
                        <a:latin typeface="Arial"/>
                      </a:endParaRPr>
                    </a:p>
                  </a:txBody>
                  <a:tcPr anchor="ctr">
                    <a:lnL w="9525" cap="flat" cmpd="sng" algn="ctr">
                      <a:solidFill>
                        <a:srgbClr val="FFCC20"/>
                      </a:solidFill>
                      <a:prstDash val="solid"/>
                      <a:round/>
                      <a:headEnd type="none" w="med" len="med"/>
                      <a:tailEnd type="none" w="med" len="med"/>
                    </a:lnL>
                    <a:lnR w="9525" cap="flat" cmpd="sng" algn="ctr">
                      <a:solidFill>
                        <a:srgbClr val="FFCC20"/>
                      </a:solidFill>
                      <a:prstDash val="solid"/>
                      <a:round/>
                      <a:headEnd type="none" w="med" len="med"/>
                      <a:tailEnd type="none" w="med" len="med"/>
                    </a:lnR>
                    <a:lnT w="9525" cap="flat" cmpd="sng" algn="ctr">
                      <a:solidFill>
                        <a:srgbClr val="FFCC20"/>
                      </a:solidFill>
                      <a:prstDash val="solid"/>
                      <a:round/>
                      <a:headEnd type="none" w="med" len="med"/>
                      <a:tailEnd type="none" w="med" len="med"/>
                    </a:lnT>
                    <a:lnB w="9525" cap="flat" cmpd="sng" algn="ctr">
                      <a:solidFill>
                        <a:srgbClr val="FFCC20"/>
                      </a:solidFill>
                      <a:prstDash val="solid"/>
                      <a:round/>
                      <a:headEnd type="none" w="med" len="med"/>
                      <a:tailEnd type="none" w="med" len="med"/>
                    </a:lnB>
                    <a:solidFill>
                      <a:srgbClr val="FFFFFF"/>
                    </a:solidFill>
                  </a:tcPr>
                </a:tc>
              </a:tr>
            </a:tbl>
          </a:graphicData>
        </a:graphic>
      </p:graphicFrame>
    </p:spTree>
  </p:cSld>
  <p:clrMapOvr>
    <a:masterClrMapping/>
  </p:clrMapOvr>
</p:sld>
</file>

<file path=ppt/theme/theme1.xml><?xml version="1.0" encoding="utf-8"?>
<a:theme xmlns:a="http://schemas.openxmlformats.org/drawingml/2006/main" name="Custom Design">
  <a:themeElements>
    <a:clrScheme name="Remesh brand color ">
      <a:dk1>
        <a:srgbClr val="000000"/>
      </a:dk1>
      <a:lt1>
        <a:srgbClr val="FFFFFF"/>
      </a:lt1>
      <a:dk2>
        <a:srgbClr val="44546A"/>
      </a:dk2>
      <a:lt2>
        <a:srgbClr val="E3E6E6"/>
      </a:lt2>
      <a:accent1>
        <a:srgbClr val="0372E3"/>
      </a:accent1>
      <a:accent2>
        <a:srgbClr val="F05041"/>
      </a:accent2>
      <a:accent3>
        <a:srgbClr val="24DBC3"/>
      </a:accent3>
      <a:accent4>
        <a:srgbClr val="BDF5ED"/>
      </a:accent4>
      <a:accent5>
        <a:srgbClr val="FFCC20"/>
      </a:accent5>
      <a:accent6>
        <a:srgbClr val="FFE9A6"/>
      </a:accent6>
      <a:hlink>
        <a:srgbClr val="0C34B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1354</TotalTime>
  <Words>313</Words>
  <Application>Microsoft Macintosh PowerPoint</Application>
  <PresentationFormat>On-screen Show (16:9)</PresentationFormat>
  <Paragraphs>84</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Custom Design</vt:lpstr>
      <vt:lpstr>Coffee Talk</vt:lpstr>
      <vt:lpstr>PowerPoint Presentation</vt:lpstr>
      <vt:lpstr>Objective</vt:lpstr>
      <vt:lpstr>Key Segments</vt:lpstr>
      <vt:lpstr>Key Segments</vt:lpstr>
      <vt:lpstr>Summary of data</vt:lpstr>
      <vt:lpstr>PowerPoint Presentation</vt:lpstr>
      <vt:lpstr>Conversation</vt:lpstr>
      <vt:lpstr>Concept A</vt:lpstr>
      <vt:lpstr>PowerPoint Presentation</vt:lpstr>
      <vt:lpstr>PowerPoint Presentation</vt:lpstr>
      <vt:lpstr>PowerPoint Presentation</vt:lpstr>
      <vt:lpstr>Onboarding Polls</vt:lpstr>
      <vt:lpstr>Appendix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Tao Tang</dc:creator>
  <cp:lastModifiedBy>Tao Tang</cp:lastModifiedBy>
  <cp:revision>12</cp:revision>
  <dcterms:created xsi:type="dcterms:W3CDTF">2019-08-02T14:13:34Z</dcterms:created>
  <dcterms:modified xsi:type="dcterms:W3CDTF">2019-08-29T14:43:11Z</dcterms:modified>
</cp:coreProperties>
</file>