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30F821-5E93-214C-88D5-9E9F562DAB93}">
          <p14:sldIdLst/>
        </p14:section>
      </p14:sectionLst>
    </p:ext>
    <p:ext uri="{EFAFB233-063F-42B5-8137-9DF3F51BA10A}">
      <p15:sldGuideLst xmlns:p15="http://schemas.microsoft.com/office/powerpoint/2012/main">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anda Mu" initials="MM" lastIdx="2" clrIdx="0">
    <p:extLst>
      <p:ext uri="{19B8F6BF-5375-455C-9EA6-DF929625EA0E}">
        <p15:presenceInfo xmlns:p15="http://schemas.microsoft.com/office/powerpoint/2012/main" userId="S::miranda@remesh.onmicrosoft.com::ab7f3dda-75ad-4599-b013-87a2845d79ea" providerId="AD"/>
      </p:ext>
    </p:extLst>
  </p:cmAuthor>
  <p:cmAuthor id="2" name="Tao Tang" initials="TT" lastIdx="1" clrIdx="1">
    <p:extLst>
      <p:ext uri="{19B8F6BF-5375-455C-9EA6-DF929625EA0E}">
        <p15:presenceInfo xmlns:p15="http://schemas.microsoft.com/office/powerpoint/2012/main" userId="S::tao@remesh.onmicrosoft.com::cf25e15a-1a72-4fb4-a922-3a85fea1f5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0A9EE-CB77-6348-8BC0-4DDAAC38DFAB}" v="527" dt="2019-08-29T14:42:05.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61"/>
    <p:restoredTop sz="95024"/>
  </p:normalViewPr>
  <p:slideViewPr>
    <p:cSldViewPr snapToGrid="0" snapToObjects="1" showGuides="1">
      <p:cViewPr>
        <p:scale>
          <a:sx n="105" d="100"/>
          <a:sy n="105" d="100"/>
        </p:scale>
        <p:origin x="160" y="1608"/>
      </p:cViewPr>
      <p:guideLst>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presProps" Target="presProps.xml"/><Relationship Id="rId21" Type="http://schemas.openxmlformats.org/officeDocument/2006/relationships/tableStyles" Target="tableStyles.xml"/><Relationship Id="rId17" Type="http://schemas.openxmlformats.org/officeDocument/2006/relationships/commentAuthors" Target="commentAuthors.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19" Type="http://schemas.openxmlformats.org/officeDocument/2006/relationships/viewProps" Target="viewProps.xml"/><Relationship Id="rId22" Type="http://schemas.microsoft.com/office/2015/10/relationships/revisionInfo" Target="revisionInfo.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slide" Target="slides/slide44.xml"/><Relationship Id="rId53" Type="http://schemas.openxmlformats.org/officeDocument/2006/relationships/slide" Target="slides/slide45.xml"/><Relationship Id="rId54" Type="http://schemas.openxmlformats.org/officeDocument/2006/relationships/slide" Target="slides/slide46.xml"/><Relationship Id="rId55" Type="http://schemas.openxmlformats.org/officeDocument/2006/relationships/slide" Target="slides/slide47.xml"/><Relationship Id="rId56" Type="http://schemas.openxmlformats.org/officeDocument/2006/relationships/slide" Target="slides/slide48.xml"/><Relationship Id="rId57" Type="http://schemas.openxmlformats.org/officeDocument/2006/relationships/slide" Target="slides/slide49.xml"/><Relationship Id="rId58"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547DC3-B97A-E74F-9EAD-C8556FC9C3B3}" type="datetimeFigureOut">
              <a:rPr lang="en-US" smtClean="0"/>
              <a:t>8/29/19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FAA17-FB81-1448-948A-CB7CE5448E06}" type="slidenum">
              <a:rPr lang="en-US" smtClean="0"/>
              <a:t>‹#›</a:t>
            </a:fld>
            <a:endParaRPr lang="en-US"/>
          </a:p>
        </p:txBody>
      </p:sp>
    </p:spTree>
    <p:extLst>
      <p:ext uri="{BB962C8B-B14F-4D97-AF65-F5344CB8AC3E}">
        <p14:creationId xmlns:p14="http://schemas.microsoft.com/office/powerpoint/2010/main" val="15292006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1D1-323F-9448-B9A8-B0D72767AA32}"/>
              </a:ext>
            </a:extLst>
          </p:cNvPr>
          <p:cNvSpPr>
            <a:spLocks noGrp="1"/>
          </p:cNvSpPr>
          <p:nvPr>
            <p:ph type="ctrTitle" hasCustomPrompt="1"/>
          </p:nvPr>
        </p:nvSpPr>
        <p:spPr>
          <a:xfrm>
            <a:off x="352044" y="361950"/>
            <a:ext cx="4219956" cy="2196973"/>
          </a:xfrm>
        </p:spPr>
        <p:txBody>
          <a:bodyPr anchor="b">
            <a:noAutofit/>
          </a:bodyPr>
          <a:lstStyle>
            <a:lvl1pPr algn="l">
              <a:defRPr sz="4000" b="1" i="0">
                <a:solidFill>
                  <a:schemeClr val="bg1"/>
                </a:solidFill>
                <a:latin typeface="Arial" panose="020B0604020202020204" pitchFamily="34" charset="0"/>
                <a:cs typeface="Arial" panose="020B0604020202020204" pitchFamily="34" charset="0"/>
              </a:defRPr>
            </a:lvl1pPr>
          </a:lstStyle>
          <a:p>
            <a:r>
              <a:rPr lang="en-US" dirty="0"/>
              <a:t>Convo Title</a:t>
            </a:r>
          </a:p>
        </p:txBody>
      </p:sp>
      <p:sp>
        <p:nvSpPr>
          <p:cNvPr id="3" name="Subtitle 2">
            <a:extLst>
              <a:ext uri="{FF2B5EF4-FFF2-40B4-BE49-F238E27FC236}">
                <a16:creationId xmlns:a16="http://schemas.microsoft.com/office/drawing/2014/main" id="{F761C49B-CBFA-BC4C-8450-33E79FAB110F}"/>
              </a:ext>
            </a:extLst>
          </p:cNvPr>
          <p:cNvSpPr>
            <a:spLocks noGrp="1"/>
          </p:cNvSpPr>
          <p:nvPr>
            <p:ph type="subTitle" idx="1" hasCustomPrompt="1"/>
          </p:nvPr>
        </p:nvSpPr>
        <p:spPr>
          <a:xfrm>
            <a:off x="357890" y="2584578"/>
            <a:ext cx="4214110" cy="343027"/>
          </a:xfrm>
        </p:spPr>
        <p:txBody>
          <a:bodyPr>
            <a:noAutofit/>
          </a:bodyPr>
          <a:lstStyle>
            <a:lvl1pPr marL="0" indent="0" algn="l">
              <a:buNone/>
              <a:defRPr sz="1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TOPLINE REPORT</a:t>
            </a:r>
          </a:p>
        </p:txBody>
      </p:sp>
      <p:pic>
        <p:nvPicPr>
          <p:cNvPr id="8" name="Google Shape;14;p2">
            <a:extLst>
              <a:ext uri="{FF2B5EF4-FFF2-40B4-BE49-F238E27FC236}">
                <a16:creationId xmlns:a16="http://schemas.microsoft.com/office/drawing/2014/main" id="{8910D444-038A-6D4F-B246-D38218EF18A5}"/>
              </a:ext>
            </a:extLst>
          </p:cNvPr>
          <p:cNvPicPr preferRelativeResize="0"/>
          <p:nvPr userDrawn="1"/>
        </p:nvPicPr>
        <p:blipFill rotWithShape="1">
          <a:blip r:embed="rId2">
            <a:alphaModFix/>
          </a:blip>
          <a:srcRect l="35446"/>
          <a:stretch/>
        </p:blipFill>
        <p:spPr>
          <a:xfrm rot="-5400000">
            <a:off x="5977338" y="-682162"/>
            <a:ext cx="2484500" cy="3848825"/>
          </a:xfrm>
          <a:prstGeom prst="rect">
            <a:avLst/>
          </a:prstGeom>
          <a:noFill/>
          <a:ln>
            <a:noFill/>
          </a:ln>
        </p:spPr>
      </p:pic>
      <p:pic>
        <p:nvPicPr>
          <p:cNvPr id="14" name="Google Shape;11;p2">
            <a:extLst>
              <a:ext uri="{FF2B5EF4-FFF2-40B4-BE49-F238E27FC236}">
                <a16:creationId xmlns:a16="http://schemas.microsoft.com/office/drawing/2014/main" id="{326AF824-E206-0242-92ED-D41B3E172C10}"/>
              </a:ext>
            </a:extLst>
          </p:cNvPr>
          <p:cNvPicPr preferRelativeResize="0"/>
          <p:nvPr userDrawn="1"/>
        </p:nvPicPr>
        <p:blipFill>
          <a:blip r:embed="rId3">
            <a:alphaModFix/>
          </a:blip>
          <a:stretch>
            <a:fillRect/>
          </a:stretch>
        </p:blipFill>
        <p:spPr>
          <a:xfrm>
            <a:off x="6930149" y="4429400"/>
            <a:ext cx="1824613" cy="352150"/>
          </a:xfrm>
          <a:prstGeom prst="rect">
            <a:avLst/>
          </a:prstGeom>
          <a:noFill/>
          <a:ln>
            <a:noFill/>
          </a:ln>
        </p:spPr>
      </p:pic>
      <p:sp>
        <p:nvSpPr>
          <p:cNvPr id="17" name="Text Placeholder 16">
            <a:extLst>
              <a:ext uri="{FF2B5EF4-FFF2-40B4-BE49-F238E27FC236}">
                <a16:creationId xmlns:a16="http://schemas.microsoft.com/office/drawing/2014/main" id="{E78A08BC-2317-DA4A-A2F2-6D634AF42692}"/>
              </a:ext>
            </a:extLst>
          </p:cNvPr>
          <p:cNvSpPr>
            <a:spLocks noGrp="1"/>
          </p:cNvSpPr>
          <p:nvPr>
            <p:ph type="body" sz="quarter" idx="14" hasCustomPrompt="1"/>
          </p:nvPr>
        </p:nvSpPr>
        <p:spPr>
          <a:xfrm>
            <a:off x="352045" y="3355175"/>
            <a:ext cx="4214110" cy="771981"/>
          </a:xfrm>
        </p:spPr>
        <p:txBody>
          <a:bodyPr>
            <a:noAutofit/>
          </a:bodyPr>
          <a:lstStyle>
            <a:lvl1pPr marL="0" indent="0">
              <a:buFontTx/>
              <a:buNone/>
              <a:defRPr sz="1000">
                <a:solidFill>
                  <a:schemeClr val="bg1"/>
                </a:solidFill>
              </a:defRPr>
            </a:lvl1pPr>
          </a:lstStyle>
          <a:p>
            <a:pPr lvl="0"/>
            <a:r>
              <a:rPr lang="en-US" dirty="0"/>
              <a:t>Online 60 minutes conversation </a:t>
            </a:r>
          </a:p>
          <a:p>
            <a:pPr lvl="0"/>
            <a:r>
              <a:rPr lang="en-US" dirty="0"/>
              <a:t>~N = 237</a:t>
            </a:r>
          </a:p>
          <a:p>
            <a:pPr lvl="0"/>
            <a:r>
              <a:rPr lang="en-US" dirty="0"/>
              <a:t>Date</a:t>
            </a:r>
          </a:p>
        </p:txBody>
      </p:sp>
    </p:spTree>
    <p:extLst>
      <p:ext uri="{BB962C8B-B14F-4D97-AF65-F5344CB8AC3E}">
        <p14:creationId xmlns:p14="http://schemas.microsoft.com/office/powerpoint/2010/main" val="206003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ll">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Insert a poll question here?</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1"/>
                </a:solidFill>
                <a:latin typeface="Arial" panose="020B0604020202020204" pitchFamily="34" charset="0"/>
                <a:cs typeface="Arial" panose="020B0604020202020204" pitchFamily="34" charset="0"/>
              </a:defRPr>
            </a:lvl1pPr>
          </a:lstStyle>
          <a:p>
            <a:pPr lvl="0"/>
            <a:r>
              <a:rPr lang="en-US" dirty="0"/>
              <a:t>SINGLE-SELECT POLL</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2948692865"/>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3112D6-681D-6B4C-BFF9-F5B20521889F}"/>
              </a:ext>
            </a:extLst>
          </p:cNvPr>
          <p:cNvSpPr/>
          <p:nvPr userDrawn="1"/>
        </p:nvSpPr>
        <p:spPr>
          <a:xfrm>
            <a:off x="6019800" y="0"/>
            <a:ext cx="31242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42900" y="368300"/>
            <a:ext cx="2853691" cy="2203450"/>
          </a:xfrm>
        </p:spPr>
        <p:txBody>
          <a:bodyPr anchor="t"/>
          <a:lstStyle>
            <a:lvl1pPr>
              <a:defRPr sz="3200" b="1" i="0">
                <a:latin typeface="Arial" panose="020B0604020202020204" pitchFamily="34" charset="0"/>
                <a:cs typeface="Arial" panose="020B0604020202020204" pitchFamily="34" charset="0"/>
              </a:defRPr>
            </a:lvl1pPr>
          </a:lstStyle>
          <a:p>
            <a:r>
              <a:rPr lang="en-US" dirty="0"/>
              <a:t>Image/</a:t>
            </a:r>
            <a:br>
              <a:rPr lang="en-US" dirty="0"/>
            </a:br>
            <a:r>
              <a:rPr lang="en-US" dirty="0" err="1"/>
              <a:t>Concpet</a:t>
            </a:r>
            <a:r>
              <a:rPr lang="en-US" dirty="0"/>
              <a:t> A</a:t>
            </a:r>
          </a:p>
        </p:txBody>
      </p:sp>
      <p:sp>
        <p:nvSpPr>
          <p:cNvPr id="3" name="Picture Placeholder 2">
            <a:extLst>
              <a:ext uri="{FF2B5EF4-FFF2-40B4-BE49-F238E27FC236}">
                <a16:creationId xmlns:a16="http://schemas.microsoft.com/office/drawing/2014/main" id="{A05A5CB5-C53A-9A4F-AE41-3AE7402745B5}"/>
              </a:ext>
            </a:extLst>
          </p:cNvPr>
          <p:cNvSpPr>
            <a:spLocks noGrp="1"/>
          </p:cNvSpPr>
          <p:nvPr>
            <p:ph type="pic" idx="1"/>
          </p:nvPr>
        </p:nvSpPr>
        <p:spPr>
          <a:xfrm>
            <a:off x="3483864" y="361950"/>
            <a:ext cx="5279136" cy="4419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Tree>
    <p:extLst>
      <p:ext uri="{BB962C8B-B14F-4D97-AF65-F5344CB8AC3E}">
        <p14:creationId xmlns:p14="http://schemas.microsoft.com/office/powerpoint/2010/main" val="1594768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boarding Poll">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Onboarding polls</a:t>
            </a:r>
            <a:endParaRPr lang="en-US" dirty="0"/>
          </a:p>
        </p:txBody>
      </p:sp>
      <p:sp>
        <p:nvSpPr>
          <p:cNvPr id="8" name="Table Placeholder 7">
            <a:extLst>
              <a:ext uri="{FF2B5EF4-FFF2-40B4-BE49-F238E27FC236}">
                <a16:creationId xmlns:a16="http://schemas.microsoft.com/office/drawing/2014/main" id="{A02EFAC9-5AE0-C24C-B59F-DCD67CDB86FF}"/>
              </a:ext>
            </a:extLst>
          </p:cNvPr>
          <p:cNvSpPr>
            <a:spLocks noGrp="1"/>
          </p:cNvSpPr>
          <p:nvPr>
            <p:ph type="tbl" sz="quarter" idx="13"/>
          </p:nvPr>
        </p:nvSpPr>
        <p:spPr>
          <a:xfrm>
            <a:off x="342900" y="1185862"/>
            <a:ext cx="2569633" cy="3409287"/>
          </a:xfrm>
        </p:spPr>
        <p:txBody>
          <a:bodyPr/>
          <a:lstStyle/>
          <a:p>
            <a:endParaRPr lang="en-US"/>
          </a:p>
        </p:txBody>
      </p:sp>
      <p:sp>
        <p:nvSpPr>
          <p:cNvPr id="22" name="Table Placeholder 7">
            <a:extLst>
              <a:ext uri="{FF2B5EF4-FFF2-40B4-BE49-F238E27FC236}">
                <a16:creationId xmlns:a16="http://schemas.microsoft.com/office/drawing/2014/main" id="{FA71D332-A2DE-5C49-9A21-FA61B7FC9E6D}"/>
              </a:ext>
            </a:extLst>
          </p:cNvPr>
          <p:cNvSpPr>
            <a:spLocks noGrp="1"/>
          </p:cNvSpPr>
          <p:nvPr>
            <p:ph type="tbl" sz="quarter" idx="14"/>
          </p:nvPr>
        </p:nvSpPr>
        <p:spPr>
          <a:xfrm>
            <a:off x="3278717" y="1185862"/>
            <a:ext cx="2569633" cy="3409287"/>
          </a:xfrm>
        </p:spPr>
        <p:txBody>
          <a:bodyPr/>
          <a:lstStyle/>
          <a:p>
            <a:endParaRPr lang="en-US"/>
          </a:p>
        </p:txBody>
      </p:sp>
      <p:sp>
        <p:nvSpPr>
          <p:cNvPr id="26" name="Table Placeholder 7">
            <a:extLst>
              <a:ext uri="{FF2B5EF4-FFF2-40B4-BE49-F238E27FC236}">
                <a16:creationId xmlns:a16="http://schemas.microsoft.com/office/drawing/2014/main" id="{B0F384A6-3591-2745-9DC5-21D2AA27AE6B}"/>
              </a:ext>
            </a:extLst>
          </p:cNvPr>
          <p:cNvSpPr>
            <a:spLocks noGrp="1"/>
          </p:cNvSpPr>
          <p:nvPr>
            <p:ph type="tbl" sz="quarter" idx="15"/>
          </p:nvPr>
        </p:nvSpPr>
        <p:spPr>
          <a:xfrm>
            <a:off x="6214534" y="1185862"/>
            <a:ext cx="2569633" cy="3409287"/>
          </a:xfrm>
        </p:spPr>
        <p:txBody>
          <a:bodyPr/>
          <a:lstStyle/>
          <a:p>
            <a:endParaRPr lang="en-US"/>
          </a:p>
        </p:txBody>
      </p:sp>
    </p:spTree>
    <p:extLst>
      <p:ext uri="{BB962C8B-B14F-4D97-AF65-F5344CB8AC3E}">
        <p14:creationId xmlns:p14="http://schemas.microsoft.com/office/powerpoint/2010/main" val="2873754083"/>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pic>
        <p:nvPicPr>
          <p:cNvPr id="13" name="Google Shape;77;p9">
            <a:extLst>
              <a:ext uri="{FF2B5EF4-FFF2-40B4-BE49-F238E27FC236}">
                <a16:creationId xmlns:a16="http://schemas.microsoft.com/office/drawing/2014/main" id="{E3AA4D72-22E6-474F-A851-C230ABCFEFE4}"/>
              </a:ext>
            </a:extLst>
          </p:cNvPr>
          <p:cNvPicPr preferRelativeResize="0"/>
          <p:nvPr userDrawn="1"/>
        </p:nvPicPr>
        <p:blipFill>
          <a:blip r:embed="rId2">
            <a:alphaModFix/>
          </a:blip>
          <a:stretch>
            <a:fillRect/>
          </a:stretch>
        </p:blipFill>
        <p:spPr>
          <a:xfrm>
            <a:off x="-131289" y="2400294"/>
            <a:ext cx="2808000" cy="2866978"/>
          </a:xfrm>
          <a:prstGeom prst="rect">
            <a:avLst/>
          </a:prstGeom>
          <a:noFill/>
          <a:ln>
            <a:noFill/>
          </a:ln>
        </p:spPr>
      </p:pic>
      <p:sp>
        <p:nvSpPr>
          <p:cNvPr id="11" name="Google Shape;69;p9">
            <a:extLst>
              <a:ext uri="{FF2B5EF4-FFF2-40B4-BE49-F238E27FC236}">
                <a16:creationId xmlns:a16="http://schemas.microsoft.com/office/drawing/2014/main" id="{C9765E20-4DD5-054B-81C8-4EB4A1328B1D}"/>
              </a:ext>
            </a:extLst>
          </p:cNvPr>
          <p:cNvSpPr/>
          <p:nvPr userDrawn="1"/>
        </p:nvSpPr>
        <p:spPr>
          <a:xfrm>
            <a:off x="3028950" y="0"/>
            <a:ext cx="6115800" cy="4781550"/>
          </a:xfrm>
          <a:prstGeom prst="rect">
            <a:avLst/>
          </a:prstGeom>
          <a:solidFill>
            <a:srgbClr val="BDF5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130616"/>
            <a:ext cx="2788295" cy="1092795"/>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Appendix</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8" name="Content Placeholder 5">
            <a:extLst>
              <a:ext uri="{FF2B5EF4-FFF2-40B4-BE49-F238E27FC236}">
                <a16:creationId xmlns:a16="http://schemas.microsoft.com/office/drawing/2014/main" id="{4F4CFC11-49E7-6D43-8B4A-322AE746D8B3}"/>
              </a:ext>
            </a:extLst>
          </p:cNvPr>
          <p:cNvSpPr txBox="1">
            <a:spLocks/>
          </p:cNvSpPr>
          <p:nvPr userDrawn="1"/>
        </p:nvSpPr>
        <p:spPr>
          <a:xfrm>
            <a:off x="3162300" y="73493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1" dirty="0">
                <a:latin typeface="Arial" panose="020B0604020202020204" pitchFamily="34" charset="0"/>
                <a:cs typeface="Arial" panose="020B0604020202020204" pitchFamily="34" charset="0"/>
              </a:rPr>
              <a:t>Methodology</a:t>
            </a:r>
          </a:p>
        </p:txBody>
      </p:sp>
      <p:sp>
        <p:nvSpPr>
          <p:cNvPr id="9" name="Content Placeholder 5">
            <a:extLst>
              <a:ext uri="{FF2B5EF4-FFF2-40B4-BE49-F238E27FC236}">
                <a16:creationId xmlns:a16="http://schemas.microsoft.com/office/drawing/2014/main" id="{07A3A9E1-278F-624C-BE23-78372188ED14}"/>
              </a:ext>
            </a:extLst>
          </p:cNvPr>
          <p:cNvSpPr txBox="1">
            <a:spLocks/>
          </p:cNvSpPr>
          <p:nvPr userDrawn="1"/>
        </p:nvSpPr>
        <p:spPr>
          <a:xfrm>
            <a:off x="3162300" y="2843042"/>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Representative Subset</a:t>
            </a:r>
          </a:p>
        </p:txBody>
      </p:sp>
      <p:sp>
        <p:nvSpPr>
          <p:cNvPr id="10" name="Text Placeholder 6">
            <a:extLst>
              <a:ext uri="{FF2B5EF4-FFF2-40B4-BE49-F238E27FC236}">
                <a16:creationId xmlns:a16="http://schemas.microsoft.com/office/drawing/2014/main" id="{5AAB4A87-8343-EE4D-8560-E88FD1734827}"/>
              </a:ext>
            </a:extLst>
          </p:cNvPr>
          <p:cNvSpPr>
            <a:spLocks noGrp="1"/>
          </p:cNvSpPr>
          <p:nvPr>
            <p:ph type="body" sz="quarter" idx="14" hasCustomPrompt="1"/>
          </p:nvPr>
        </p:nvSpPr>
        <p:spPr>
          <a:xfrm>
            <a:off x="3174494" y="1096520"/>
            <a:ext cx="5606272" cy="1563787"/>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err="1"/>
              <a:t>Remesh</a:t>
            </a:r>
            <a:r>
              <a:rPr lang="en-US" dirty="0"/>
              <a:t> ran a 60-minute live virtual focus group with ~220 participants on at 5:00PM EDT on June 18, 2019.</a:t>
            </a:r>
          </a:p>
          <a:p>
            <a:pPr lvl="0"/>
            <a:r>
              <a:rPr lang="en-US" dirty="0"/>
              <a:t>Participants were recruited from online vendor partners. Participants were asked approximately 10 closed-poll 52 open-ended questions. Conversation data can be accessed at https://</a:t>
            </a:r>
            <a:r>
              <a:rPr lang="en-US" dirty="0" err="1"/>
              <a:t>remesh.chat</a:t>
            </a:r>
            <a:r>
              <a:rPr lang="en-US" dirty="0"/>
              <a:t>/r/</a:t>
            </a:r>
            <a:r>
              <a:rPr lang="en-US" dirty="0" err="1"/>
              <a:t>pqyn</a:t>
            </a:r>
            <a:r>
              <a:rPr lang="en-US" dirty="0"/>
              <a:t>.</a:t>
            </a:r>
          </a:p>
        </p:txBody>
      </p:sp>
      <p:sp>
        <p:nvSpPr>
          <p:cNvPr id="12" name="Text Placeholder 6">
            <a:extLst>
              <a:ext uri="{FF2B5EF4-FFF2-40B4-BE49-F238E27FC236}">
                <a16:creationId xmlns:a16="http://schemas.microsoft.com/office/drawing/2014/main" id="{A780B82D-E6AB-E14A-8181-E209A84C002D}"/>
              </a:ext>
            </a:extLst>
          </p:cNvPr>
          <p:cNvSpPr>
            <a:spLocks noGrp="1"/>
          </p:cNvSpPr>
          <p:nvPr>
            <p:ph type="body" sz="quarter" idx="15" hasCustomPrompt="1"/>
          </p:nvPr>
        </p:nvSpPr>
        <p:spPr>
          <a:xfrm>
            <a:off x="3168920" y="3230842"/>
            <a:ext cx="5606272" cy="1307183"/>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A paragraph to explain Methodology </a:t>
            </a:r>
          </a:p>
        </p:txBody>
      </p:sp>
    </p:spTree>
    <p:extLst>
      <p:ext uri="{BB962C8B-B14F-4D97-AF65-F5344CB8AC3E}">
        <p14:creationId xmlns:p14="http://schemas.microsoft.com/office/powerpoint/2010/main" val="3503621504"/>
      </p:ext>
    </p:extLst>
  </p:cSld>
  <p:clrMapOvr>
    <a:masterClrMapping/>
  </p:clrMapOvr>
  <p:extLst>
    <p:ext uri="{DCECCB84-F9BA-43D5-87BE-67443E8EF086}">
      <p15:sldGuideLst xmlns:p15="http://schemas.microsoft.com/office/powerpoint/2012/main">
        <p15:guide id="1" pos="1992">
          <p15:clr>
            <a:srgbClr val="FBAE40"/>
          </p15:clr>
        </p15:guide>
        <p15:guide id="2" pos="3768" userDrawn="1">
          <p15:clr>
            <a:srgbClr val="FBAE40"/>
          </p15:clr>
        </p15:guide>
        <p15:guide id="3" orient="horz" pos="6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81660C-9614-D141-A56B-3A4F01808EE4}"/>
              </a:ext>
            </a:extLst>
          </p:cNvPr>
          <p:cNvSpPr/>
          <p:nvPr userDrawn="1"/>
        </p:nvSpPr>
        <p:spPr>
          <a:xfrm>
            <a:off x="-3407454" y="2039354"/>
            <a:ext cx="6814907" cy="68149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D196705E-B0BE-9247-BE28-D1E32E736960}"/>
              </a:ext>
            </a:extLst>
          </p:cNvPr>
          <p:cNvSpPr>
            <a:spLocks noGrp="1"/>
          </p:cNvSpPr>
          <p:nvPr>
            <p:ph type="dt" sz="half" idx="10"/>
          </p:nvPr>
        </p:nvSpPr>
        <p:spPr>
          <a:xfrm>
            <a:off x="374005" y="4795399"/>
            <a:ext cx="2057400" cy="274637"/>
          </a:xfrm>
        </p:spPr>
        <p:txBody>
          <a:bodyPr/>
          <a:lstStyle/>
          <a:p>
            <a:fld id="{F5AB9AAA-FCFF-A447-AC57-59F03879B500}" type="datetimeFigureOut">
              <a:rPr lang="en-US" smtClean="0"/>
              <a:t>8/29/19</a:t>
            </a:fld>
            <a:endParaRPr lang="en-US" dirty="0"/>
          </a:p>
        </p:txBody>
      </p:sp>
      <p:sp>
        <p:nvSpPr>
          <p:cNvPr id="6" name="Footer Placeholder 5">
            <a:extLst>
              <a:ext uri="{FF2B5EF4-FFF2-40B4-BE49-F238E27FC236}">
                <a16:creationId xmlns:a16="http://schemas.microsoft.com/office/drawing/2014/main" id="{A1EC04D3-DDF0-A545-855A-58B9B6EA8905}"/>
              </a:ext>
            </a:extLst>
          </p:cNvPr>
          <p:cNvSpPr>
            <a:spLocks noGrp="1"/>
          </p:cNvSpPr>
          <p:nvPr>
            <p:ph type="ftr" sz="quarter" idx="11"/>
          </p:nvPr>
        </p:nvSpPr>
        <p:spPr/>
        <p:txBody>
          <a:bodyPr/>
          <a:lstStyle/>
          <a:p>
            <a:endParaRPr lang="en-US" dirty="0"/>
          </a:p>
        </p:txBody>
      </p:sp>
      <p:sp>
        <p:nvSpPr>
          <p:cNvPr id="29" name="Title 1">
            <a:extLst>
              <a:ext uri="{FF2B5EF4-FFF2-40B4-BE49-F238E27FC236}">
                <a16:creationId xmlns:a16="http://schemas.microsoft.com/office/drawing/2014/main" id="{1A9DF0F6-F958-3043-BC31-8923E0B84C55}"/>
              </a:ext>
            </a:extLst>
          </p:cNvPr>
          <p:cNvSpPr txBox="1">
            <a:spLocks/>
          </p:cNvSpPr>
          <p:nvPr userDrawn="1"/>
        </p:nvSpPr>
        <p:spPr>
          <a:xfrm>
            <a:off x="342900" y="361949"/>
            <a:ext cx="4229100" cy="1264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b="1" dirty="0">
                <a:latin typeface="Arial" panose="020B0604020202020204" pitchFamily="34" charset="0"/>
                <a:cs typeface="Arial" panose="020B0604020202020204" pitchFamily="34" charset="0"/>
              </a:rPr>
              <a:t>Contents</a:t>
            </a:r>
          </a:p>
        </p:txBody>
      </p:sp>
      <p:sp>
        <p:nvSpPr>
          <p:cNvPr id="30" name="Content Placeholder 5">
            <a:extLst>
              <a:ext uri="{FF2B5EF4-FFF2-40B4-BE49-F238E27FC236}">
                <a16:creationId xmlns:a16="http://schemas.microsoft.com/office/drawing/2014/main" id="{2202919F-3FDB-7E4C-AE56-5C63B921D548}"/>
              </a:ext>
            </a:extLst>
          </p:cNvPr>
          <p:cNvSpPr txBox="1">
            <a:spLocks/>
          </p:cNvSpPr>
          <p:nvPr userDrawn="1"/>
        </p:nvSpPr>
        <p:spPr>
          <a:xfrm>
            <a:off x="4572000" y="73908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Objective</a:t>
            </a:r>
          </a:p>
        </p:txBody>
      </p:sp>
      <p:sp>
        <p:nvSpPr>
          <p:cNvPr id="31" name="Content Placeholder 5">
            <a:extLst>
              <a:ext uri="{FF2B5EF4-FFF2-40B4-BE49-F238E27FC236}">
                <a16:creationId xmlns:a16="http://schemas.microsoft.com/office/drawing/2014/main" id="{1D1D407C-3DC3-1C46-9C8A-ED4DE371F3A6}"/>
              </a:ext>
            </a:extLst>
          </p:cNvPr>
          <p:cNvSpPr txBox="1">
            <a:spLocks/>
          </p:cNvSpPr>
          <p:nvPr userDrawn="1"/>
        </p:nvSpPr>
        <p:spPr>
          <a:xfrm>
            <a:off x="4572000" y="1398811"/>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Key Segments</a:t>
            </a:r>
          </a:p>
        </p:txBody>
      </p:sp>
      <p:sp>
        <p:nvSpPr>
          <p:cNvPr id="32" name="Content Placeholder 5">
            <a:extLst>
              <a:ext uri="{FF2B5EF4-FFF2-40B4-BE49-F238E27FC236}">
                <a16:creationId xmlns:a16="http://schemas.microsoft.com/office/drawing/2014/main" id="{D9F7B7C6-4974-A844-AFC3-5066D40E1840}"/>
              </a:ext>
            </a:extLst>
          </p:cNvPr>
          <p:cNvSpPr txBox="1">
            <a:spLocks/>
          </p:cNvSpPr>
          <p:nvPr userDrawn="1"/>
        </p:nvSpPr>
        <p:spPr>
          <a:xfrm>
            <a:off x="4572000" y="2058537"/>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Summary of data</a:t>
            </a:r>
          </a:p>
        </p:txBody>
      </p:sp>
      <p:sp>
        <p:nvSpPr>
          <p:cNvPr id="33" name="Content Placeholder 5">
            <a:extLst>
              <a:ext uri="{FF2B5EF4-FFF2-40B4-BE49-F238E27FC236}">
                <a16:creationId xmlns:a16="http://schemas.microsoft.com/office/drawing/2014/main" id="{A453B9C7-3A4F-0F44-98F5-79924514580B}"/>
              </a:ext>
            </a:extLst>
          </p:cNvPr>
          <p:cNvSpPr txBox="1">
            <a:spLocks/>
          </p:cNvSpPr>
          <p:nvPr userDrawn="1"/>
        </p:nvSpPr>
        <p:spPr>
          <a:xfrm>
            <a:off x="4572000" y="2718263"/>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Conversation data </a:t>
            </a:r>
          </a:p>
        </p:txBody>
      </p:sp>
      <p:sp>
        <p:nvSpPr>
          <p:cNvPr id="34" name="Content Placeholder 5">
            <a:extLst>
              <a:ext uri="{FF2B5EF4-FFF2-40B4-BE49-F238E27FC236}">
                <a16:creationId xmlns:a16="http://schemas.microsoft.com/office/drawing/2014/main" id="{2F55088B-A2FE-B84A-A63E-6207C922F463}"/>
              </a:ext>
            </a:extLst>
          </p:cNvPr>
          <p:cNvSpPr txBox="1">
            <a:spLocks/>
          </p:cNvSpPr>
          <p:nvPr userDrawn="1"/>
        </p:nvSpPr>
        <p:spPr>
          <a:xfrm>
            <a:off x="4572000" y="3377989"/>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Demographics </a:t>
            </a:r>
          </a:p>
        </p:txBody>
      </p:sp>
      <p:sp>
        <p:nvSpPr>
          <p:cNvPr id="35" name="Content Placeholder 5">
            <a:extLst>
              <a:ext uri="{FF2B5EF4-FFF2-40B4-BE49-F238E27FC236}">
                <a16:creationId xmlns:a16="http://schemas.microsoft.com/office/drawing/2014/main" id="{771F5657-656E-7740-9C09-ACE12BE5E9A3}"/>
              </a:ext>
            </a:extLst>
          </p:cNvPr>
          <p:cNvSpPr txBox="1">
            <a:spLocks/>
          </p:cNvSpPr>
          <p:nvPr userDrawn="1"/>
        </p:nvSpPr>
        <p:spPr>
          <a:xfrm>
            <a:off x="4572000" y="4037714"/>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Appendix</a:t>
            </a:r>
          </a:p>
        </p:txBody>
      </p:sp>
      <p:sp>
        <p:nvSpPr>
          <p:cNvPr id="37" name="Text Placeholder 36">
            <a:extLst>
              <a:ext uri="{FF2B5EF4-FFF2-40B4-BE49-F238E27FC236}">
                <a16:creationId xmlns:a16="http://schemas.microsoft.com/office/drawing/2014/main" id="{75749921-55FB-3B49-A95F-53F4990B4A11}"/>
              </a:ext>
            </a:extLst>
          </p:cNvPr>
          <p:cNvSpPr>
            <a:spLocks noGrp="1"/>
          </p:cNvSpPr>
          <p:nvPr>
            <p:ph type="body" sz="quarter" idx="13" hasCustomPrompt="1"/>
          </p:nvPr>
        </p:nvSpPr>
        <p:spPr>
          <a:xfrm>
            <a:off x="6987540" y="785117"/>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38" name="Text Placeholder 36">
            <a:extLst>
              <a:ext uri="{FF2B5EF4-FFF2-40B4-BE49-F238E27FC236}">
                <a16:creationId xmlns:a16="http://schemas.microsoft.com/office/drawing/2014/main" id="{2B5A01E8-1837-4145-B9C8-630AFBFEC887}"/>
              </a:ext>
            </a:extLst>
          </p:cNvPr>
          <p:cNvSpPr>
            <a:spLocks noGrp="1"/>
          </p:cNvSpPr>
          <p:nvPr>
            <p:ph type="body" sz="quarter" idx="14" hasCustomPrompt="1"/>
          </p:nvPr>
        </p:nvSpPr>
        <p:spPr>
          <a:xfrm>
            <a:off x="6987540" y="1444843"/>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0" name="Text Placeholder 36">
            <a:extLst>
              <a:ext uri="{FF2B5EF4-FFF2-40B4-BE49-F238E27FC236}">
                <a16:creationId xmlns:a16="http://schemas.microsoft.com/office/drawing/2014/main" id="{5C33A9B0-E015-F34C-902C-1214712D7613}"/>
              </a:ext>
            </a:extLst>
          </p:cNvPr>
          <p:cNvSpPr>
            <a:spLocks noGrp="1"/>
          </p:cNvSpPr>
          <p:nvPr>
            <p:ph type="body" sz="quarter" idx="15" hasCustomPrompt="1"/>
          </p:nvPr>
        </p:nvSpPr>
        <p:spPr>
          <a:xfrm>
            <a:off x="6987540" y="2104569"/>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1" name="Text Placeholder 36">
            <a:extLst>
              <a:ext uri="{FF2B5EF4-FFF2-40B4-BE49-F238E27FC236}">
                <a16:creationId xmlns:a16="http://schemas.microsoft.com/office/drawing/2014/main" id="{7A4D33F6-B56D-E447-B9C7-4C8DEC2C6209}"/>
              </a:ext>
            </a:extLst>
          </p:cNvPr>
          <p:cNvSpPr>
            <a:spLocks noGrp="1"/>
          </p:cNvSpPr>
          <p:nvPr>
            <p:ph type="body" sz="quarter" idx="16" hasCustomPrompt="1"/>
          </p:nvPr>
        </p:nvSpPr>
        <p:spPr>
          <a:xfrm>
            <a:off x="6987540" y="2764295"/>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2" name="Text Placeholder 36">
            <a:extLst>
              <a:ext uri="{FF2B5EF4-FFF2-40B4-BE49-F238E27FC236}">
                <a16:creationId xmlns:a16="http://schemas.microsoft.com/office/drawing/2014/main" id="{711BECEF-D65C-7F47-879F-3EB8F9E897A4}"/>
              </a:ext>
            </a:extLst>
          </p:cNvPr>
          <p:cNvSpPr>
            <a:spLocks noGrp="1"/>
          </p:cNvSpPr>
          <p:nvPr>
            <p:ph type="body" sz="quarter" idx="17" hasCustomPrompt="1"/>
          </p:nvPr>
        </p:nvSpPr>
        <p:spPr>
          <a:xfrm>
            <a:off x="6987540" y="3424021"/>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3" name="Text Placeholder 36">
            <a:extLst>
              <a:ext uri="{FF2B5EF4-FFF2-40B4-BE49-F238E27FC236}">
                <a16:creationId xmlns:a16="http://schemas.microsoft.com/office/drawing/2014/main" id="{075BECE5-56B3-964A-9A49-FCFB12B1B09E}"/>
              </a:ext>
            </a:extLst>
          </p:cNvPr>
          <p:cNvSpPr>
            <a:spLocks noGrp="1"/>
          </p:cNvSpPr>
          <p:nvPr>
            <p:ph type="body" sz="quarter" idx="18" hasCustomPrompt="1"/>
          </p:nvPr>
        </p:nvSpPr>
        <p:spPr>
          <a:xfrm>
            <a:off x="6987540" y="4083746"/>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19" name="Slide Number Placeholder 5">
            <a:extLst>
              <a:ext uri="{FF2B5EF4-FFF2-40B4-BE49-F238E27FC236}">
                <a16:creationId xmlns:a16="http://schemas.microsoft.com/office/drawing/2014/main" id="{68262EAC-519B-DE48-9776-F7CA4C6E6802}"/>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4251065153"/>
      </p:ext>
    </p:extLst>
  </p:cSld>
  <p:clrMapOvr>
    <a:masterClrMapping/>
  </p:clrMapOvr>
  <p:extLst>
    <p:ext uri="{DCECCB84-F9BA-43D5-87BE-67443E8EF086}">
      <p15:sldGuideLst xmlns:p15="http://schemas.microsoft.com/office/powerpoint/2012/main">
        <p15:guide id="1" orient="horz" pos="5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AA12-2D9E-274F-853B-378D9F752003}"/>
              </a:ext>
            </a:extLst>
          </p:cNvPr>
          <p:cNvSpPr>
            <a:spLocks noGrp="1"/>
          </p:cNvSpPr>
          <p:nvPr>
            <p:ph type="title" hasCustomPrompt="1"/>
          </p:nvPr>
        </p:nvSpPr>
        <p:spPr>
          <a:xfrm>
            <a:off x="342900" y="2059701"/>
            <a:ext cx="5638800" cy="991145"/>
          </a:xfrm>
        </p:spPr>
        <p:txBody>
          <a:bodyPr anchor="b"/>
          <a:lstStyle>
            <a:lvl1pPr>
              <a:defRPr b="1" i="0">
                <a:solidFill>
                  <a:schemeClr val="tx1"/>
                </a:solidFill>
                <a:latin typeface="Arial" panose="020B0604020202020204" pitchFamily="34" charset="0"/>
                <a:cs typeface="Arial" panose="020B0604020202020204" pitchFamily="34" charset="0"/>
              </a:defRPr>
            </a:lvl1pPr>
          </a:lstStyle>
          <a:p>
            <a:r>
              <a:rPr lang="en-US" dirty="0"/>
              <a:t>Section Title</a:t>
            </a:r>
          </a:p>
        </p:txBody>
      </p:sp>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lvl1pPr>
              <a:defRPr>
                <a:solidFill>
                  <a:schemeClr val="bg2">
                    <a:lumMod val="90000"/>
                  </a:schemeClr>
                </a:solidFill>
              </a:defRPr>
            </a:lvl1pPr>
          </a:lstStyle>
          <a:p>
            <a:fld id="{F5AB9AAA-FCFF-A447-AC57-59F03879B500}" type="datetimeFigureOut">
              <a:rPr lang="en-US" smtClean="0"/>
              <a:pPr/>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lvl1pPr>
              <a:defRPr>
                <a:solidFill>
                  <a:schemeClr val="bg2">
                    <a:lumMod val="90000"/>
                  </a:schemeClr>
                </a:solidFill>
              </a:defRPr>
            </a:lvl1p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lvl1pPr>
              <a:defRPr>
                <a:solidFill>
                  <a:schemeClr val="bg2">
                    <a:lumMod val="90000"/>
                  </a:schemeClr>
                </a:solidFill>
              </a:defRPr>
            </a:lvl1pPr>
          </a:lstStyle>
          <a:p>
            <a:fld id="{9EDAF098-F1AE-5C44-B493-2B7E426D4107}" type="slidenum">
              <a:rPr lang="en-US" smtClean="0"/>
              <a:pPr/>
              <a:t>‹#›</a:t>
            </a:fld>
            <a:endParaRPr lang="en-US"/>
          </a:p>
        </p:txBody>
      </p:sp>
      <p:sp>
        <p:nvSpPr>
          <p:cNvPr id="7" name="Text Placeholder 6">
            <a:extLst>
              <a:ext uri="{FF2B5EF4-FFF2-40B4-BE49-F238E27FC236}">
                <a16:creationId xmlns:a16="http://schemas.microsoft.com/office/drawing/2014/main" id="{D98C6B92-E30D-0840-8C52-3B0377408FC4}"/>
              </a:ext>
            </a:extLst>
          </p:cNvPr>
          <p:cNvSpPr>
            <a:spLocks noGrp="1"/>
          </p:cNvSpPr>
          <p:nvPr>
            <p:ph type="body" sz="quarter" idx="14" hasCustomPrompt="1"/>
          </p:nvPr>
        </p:nvSpPr>
        <p:spPr>
          <a:xfrm>
            <a:off x="342900" y="3194613"/>
            <a:ext cx="5638800" cy="1458350"/>
          </a:xfrm>
        </p:spPr>
        <p:txBody>
          <a:bodyPr/>
          <a:lstStyle>
            <a:lvl1pPr marL="0" indent="0">
              <a:lnSpc>
                <a:spcPct val="100000"/>
              </a:lnSpc>
              <a:buFontTx/>
              <a:buNone/>
              <a:defRPr sz="18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Insert sub title / description</a:t>
            </a:r>
          </a:p>
        </p:txBody>
      </p:sp>
      <p:pic>
        <p:nvPicPr>
          <p:cNvPr id="14" name="Google Shape;77;p9">
            <a:extLst>
              <a:ext uri="{FF2B5EF4-FFF2-40B4-BE49-F238E27FC236}">
                <a16:creationId xmlns:a16="http://schemas.microsoft.com/office/drawing/2014/main" id="{C8337913-819D-7B4B-8BD9-6803FA6C3781}"/>
              </a:ext>
            </a:extLst>
          </p:cNvPr>
          <p:cNvPicPr preferRelativeResize="0"/>
          <p:nvPr userDrawn="1"/>
        </p:nvPicPr>
        <p:blipFill>
          <a:blip r:embed="rId2">
            <a:alphaModFix/>
          </a:blip>
          <a:stretch>
            <a:fillRect/>
          </a:stretch>
        </p:blipFill>
        <p:spPr>
          <a:xfrm>
            <a:off x="6404453" y="-103965"/>
            <a:ext cx="2808000" cy="2866978"/>
          </a:xfrm>
          <a:prstGeom prst="rect">
            <a:avLst/>
          </a:prstGeom>
          <a:noFill/>
          <a:ln>
            <a:noFill/>
          </a:ln>
        </p:spPr>
      </p:pic>
      <p:pic>
        <p:nvPicPr>
          <p:cNvPr id="15" name="Google Shape;83;p10">
            <a:extLst>
              <a:ext uri="{FF2B5EF4-FFF2-40B4-BE49-F238E27FC236}">
                <a16:creationId xmlns:a16="http://schemas.microsoft.com/office/drawing/2014/main" id="{AE008058-CDF3-6F43-8A11-0449F92AE62F}"/>
              </a:ext>
            </a:extLst>
          </p:cNvPr>
          <p:cNvPicPr preferRelativeResize="0"/>
          <p:nvPr userDrawn="1"/>
        </p:nvPicPr>
        <p:blipFill>
          <a:blip r:embed="rId3">
            <a:alphaModFix/>
          </a:blip>
          <a:stretch>
            <a:fillRect/>
          </a:stretch>
        </p:blipFill>
        <p:spPr>
          <a:xfrm>
            <a:off x="3256312" y="4576825"/>
            <a:ext cx="2631375" cy="1256575"/>
          </a:xfrm>
          <a:prstGeom prst="rect">
            <a:avLst/>
          </a:prstGeom>
          <a:noFill/>
          <a:ln>
            <a:noFill/>
          </a:ln>
        </p:spPr>
      </p:pic>
    </p:spTree>
    <p:extLst>
      <p:ext uri="{BB962C8B-B14F-4D97-AF65-F5344CB8AC3E}">
        <p14:creationId xmlns:p14="http://schemas.microsoft.com/office/powerpoint/2010/main" val="2712873427"/>
      </p:ext>
    </p:extLst>
  </p:cSld>
  <p:clrMapOvr>
    <a:masterClrMapping/>
  </p:clrMapOvr>
  <p:extLst>
    <p:ext uri="{DCECCB84-F9BA-43D5-87BE-67443E8EF086}">
      <p15:sldGuideLst xmlns:p15="http://schemas.microsoft.com/office/powerpoint/2012/main">
        <p15:guide id="1" pos="1968" userDrawn="1">
          <p15:clr>
            <a:srgbClr val="FBAE40"/>
          </p15:clr>
        </p15:guide>
        <p15:guide id="2" pos="37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gment 2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3200401"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5981700"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3215641" y="1036666"/>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5990089" y="104505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6062818"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3241351"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3216275"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6006373"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663990"/>
            <a:ext cx="2848702" cy="991145"/>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Tree>
    <p:extLst>
      <p:ext uri="{BB962C8B-B14F-4D97-AF65-F5344CB8AC3E}">
        <p14:creationId xmlns:p14="http://schemas.microsoft.com/office/powerpoint/2010/main" val="30896050"/>
      </p:ext>
    </p:extLst>
  </p:cSld>
  <p:clrMapOvr>
    <a:masterClrMapping/>
  </p:clrMapOvr>
  <p:extLst>
    <p:ext uri="{DCECCB84-F9BA-43D5-87BE-67443E8EF086}">
      <p15:sldGuideLst xmlns:p15="http://schemas.microsoft.com/office/powerpoint/2012/main">
        <p15:guide id="1" pos="2016" userDrawn="1">
          <p15:clr>
            <a:srgbClr val="FBAE40"/>
          </p15:clr>
        </p15:guide>
        <p15:guide id="2" pos="37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gments 3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400051"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3181350"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415291" y="158659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3189739"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3262468"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441001"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415925"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3206023"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
        <p:nvSpPr>
          <p:cNvPr id="15" name="Text Placeholder 9">
            <a:extLst>
              <a:ext uri="{FF2B5EF4-FFF2-40B4-BE49-F238E27FC236}">
                <a16:creationId xmlns:a16="http://schemas.microsoft.com/office/drawing/2014/main" id="{B94321E8-5C2F-084B-96EC-4E5E9D0117F6}"/>
              </a:ext>
            </a:extLst>
          </p:cNvPr>
          <p:cNvSpPr>
            <a:spLocks noGrp="1"/>
          </p:cNvSpPr>
          <p:nvPr>
            <p:ph type="body" sz="quarter" idx="19" hasCustomPrompt="1"/>
          </p:nvPr>
        </p:nvSpPr>
        <p:spPr>
          <a:xfrm>
            <a:off x="5999480" y="955688"/>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C</a:t>
            </a:r>
          </a:p>
        </p:txBody>
      </p:sp>
      <p:cxnSp>
        <p:nvCxnSpPr>
          <p:cNvPr id="16" name="Straight Connector 15">
            <a:extLst>
              <a:ext uri="{FF2B5EF4-FFF2-40B4-BE49-F238E27FC236}">
                <a16:creationId xmlns:a16="http://schemas.microsoft.com/office/drawing/2014/main" id="{D2B1B023-6D4A-AC45-A51F-AF4C9831EC03}"/>
              </a:ext>
            </a:extLst>
          </p:cNvPr>
          <p:cNvCxnSpPr>
            <a:cxnSpLocks/>
          </p:cNvCxnSpPr>
          <p:nvPr userDrawn="1"/>
        </p:nvCxnSpPr>
        <p:spPr>
          <a:xfrm>
            <a:off x="6080598" y="1840782"/>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 Placeholder 22">
            <a:extLst>
              <a:ext uri="{FF2B5EF4-FFF2-40B4-BE49-F238E27FC236}">
                <a16:creationId xmlns:a16="http://schemas.microsoft.com/office/drawing/2014/main" id="{BC62E6DB-C064-8044-B599-77F6782B56E4}"/>
              </a:ext>
            </a:extLst>
          </p:cNvPr>
          <p:cNvSpPr>
            <a:spLocks noGrp="1"/>
          </p:cNvSpPr>
          <p:nvPr>
            <p:ph type="body" sz="quarter" idx="20" hasCustomPrompt="1"/>
          </p:nvPr>
        </p:nvSpPr>
        <p:spPr>
          <a:xfrm>
            <a:off x="6024153" y="1941440"/>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18" name="Text Placeholder 9">
            <a:extLst>
              <a:ext uri="{FF2B5EF4-FFF2-40B4-BE49-F238E27FC236}">
                <a16:creationId xmlns:a16="http://schemas.microsoft.com/office/drawing/2014/main" id="{4A1007F8-F045-C44B-B670-85AF48DE02FE}"/>
              </a:ext>
            </a:extLst>
          </p:cNvPr>
          <p:cNvSpPr>
            <a:spLocks noGrp="1"/>
          </p:cNvSpPr>
          <p:nvPr>
            <p:ph type="body" sz="quarter" idx="21" hasCustomPrompt="1"/>
          </p:nvPr>
        </p:nvSpPr>
        <p:spPr>
          <a:xfrm>
            <a:off x="5992751"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Tree>
    <p:extLst>
      <p:ext uri="{BB962C8B-B14F-4D97-AF65-F5344CB8AC3E}">
        <p14:creationId xmlns:p14="http://schemas.microsoft.com/office/powerpoint/2010/main" val="3418269668"/>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mmary of Data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342900"/>
            <a:ext cx="2788295" cy="1125292"/>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Summary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of data</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1638995"/>
            <a:ext cx="2781300" cy="616672"/>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Last Concept question </a:t>
            </a:r>
          </a:p>
        </p:txBody>
      </p:sp>
      <p:sp>
        <p:nvSpPr>
          <p:cNvPr id="13" name="Chart Placeholder 12">
            <a:extLst>
              <a:ext uri="{FF2B5EF4-FFF2-40B4-BE49-F238E27FC236}">
                <a16:creationId xmlns:a16="http://schemas.microsoft.com/office/drawing/2014/main" id="{00F758A3-1DD7-A144-A720-A573133564D1}"/>
              </a:ext>
            </a:extLst>
          </p:cNvPr>
          <p:cNvSpPr>
            <a:spLocks noGrp="1"/>
          </p:cNvSpPr>
          <p:nvPr>
            <p:ph type="chart" sz="quarter" idx="14" hasCustomPrompt="1"/>
          </p:nvPr>
        </p:nvSpPr>
        <p:spPr>
          <a:xfrm>
            <a:off x="3271838" y="361950"/>
            <a:ext cx="5491162" cy="4313238"/>
          </a:xfrm>
        </p:spPr>
        <p:txBody>
          <a:bodyPr>
            <a:noAutofit/>
          </a:bodyPr>
          <a:lstStyle>
            <a:lvl1pPr>
              <a:defRPr sz="3600"/>
            </a:lvl1pPr>
          </a:lstStyle>
          <a:p>
            <a:r>
              <a:rPr lang="en-US" dirty="0"/>
              <a:t>Insert your chart here</a:t>
            </a:r>
          </a:p>
        </p:txBody>
      </p:sp>
    </p:spTree>
    <p:extLst>
      <p:ext uri="{BB962C8B-B14F-4D97-AF65-F5344CB8AC3E}">
        <p14:creationId xmlns:p14="http://schemas.microsoft.com/office/powerpoint/2010/main" val="3810720484"/>
      </p:ext>
    </p:extLst>
  </p:cSld>
  <p:clrMapOvr>
    <a:masterClrMapping/>
  </p:clrMapOvr>
  <p:extLst>
    <p:ext uri="{DCECCB84-F9BA-43D5-87BE-67443E8EF086}">
      <p15:sldGuideLst xmlns:p15="http://schemas.microsoft.com/office/powerpoint/2012/main">
        <p15:guide id="1" pos="1992" userDrawn="1">
          <p15:clr>
            <a:srgbClr val="FBAE40"/>
          </p15:clr>
        </p15:guide>
        <p15:guide id="2" pos="379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mary of Data Response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380691"/>
            <a:ext cx="2781300" cy="4271520"/>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Insert Last Concept question  </a:t>
            </a:r>
          </a:p>
        </p:txBody>
      </p:sp>
      <p:sp>
        <p:nvSpPr>
          <p:cNvPr id="8" name="Text Placeholder 9">
            <a:extLst>
              <a:ext uri="{FF2B5EF4-FFF2-40B4-BE49-F238E27FC236}">
                <a16:creationId xmlns:a16="http://schemas.microsoft.com/office/drawing/2014/main" id="{1EDA878D-6508-D843-97AD-1F8DFA84DA3C}"/>
              </a:ext>
            </a:extLst>
          </p:cNvPr>
          <p:cNvSpPr>
            <a:spLocks noGrp="1"/>
          </p:cNvSpPr>
          <p:nvPr>
            <p:ph type="body" sz="quarter" idx="14" hasCustomPrompt="1"/>
          </p:nvPr>
        </p:nvSpPr>
        <p:spPr>
          <a:xfrm>
            <a:off x="3200400" y="376940"/>
            <a:ext cx="5562599" cy="274637"/>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All Participants’ Responses </a:t>
            </a:r>
          </a:p>
        </p:txBody>
      </p:sp>
      <p:sp>
        <p:nvSpPr>
          <p:cNvPr id="9" name="Text Placeholder 9">
            <a:extLst>
              <a:ext uri="{FF2B5EF4-FFF2-40B4-BE49-F238E27FC236}">
                <a16:creationId xmlns:a16="http://schemas.microsoft.com/office/drawing/2014/main" id="{0097E292-841A-A44D-9D88-C9FA8C2FB00F}"/>
              </a:ext>
            </a:extLst>
          </p:cNvPr>
          <p:cNvSpPr>
            <a:spLocks noGrp="1"/>
          </p:cNvSpPr>
          <p:nvPr>
            <p:ph type="body" sz="quarter" idx="15" hasCustomPrompt="1"/>
          </p:nvPr>
        </p:nvSpPr>
        <p:spPr>
          <a:xfrm>
            <a:off x="3200400" y="669407"/>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~N=237</a:t>
            </a:r>
          </a:p>
        </p:txBody>
      </p:sp>
      <p:cxnSp>
        <p:nvCxnSpPr>
          <p:cNvPr id="10" name="Straight Connector 9">
            <a:extLst>
              <a:ext uri="{FF2B5EF4-FFF2-40B4-BE49-F238E27FC236}">
                <a16:creationId xmlns:a16="http://schemas.microsoft.com/office/drawing/2014/main" id="{9EC94A1D-1819-024D-AA3F-965F9DD955CE}"/>
              </a:ext>
            </a:extLst>
          </p:cNvPr>
          <p:cNvCxnSpPr>
            <a:cxnSpLocks/>
          </p:cNvCxnSpPr>
          <p:nvPr userDrawn="1"/>
        </p:nvCxnSpPr>
        <p:spPr>
          <a:xfrm>
            <a:off x="3200400" y="924321"/>
            <a:ext cx="5562599"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 Placeholder 22">
            <a:extLst>
              <a:ext uri="{FF2B5EF4-FFF2-40B4-BE49-F238E27FC236}">
                <a16:creationId xmlns:a16="http://schemas.microsoft.com/office/drawing/2014/main" id="{E4423968-CC09-014C-8B3B-748080A1500B}"/>
              </a:ext>
            </a:extLst>
          </p:cNvPr>
          <p:cNvSpPr>
            <a:spLocks noGrp="1"/>
          </p:cNvSpPr>
          <p:nvPr>
            <p:ph type="body" sz="quarter" idx="17" hasCustomPrompt="1"/>
          </p:nvPr>
        </p:nvSpPr>
        <p:spPr>
          <a:xfrm>
            <a:off x="3200400" y="1024979"/>
            <a:ext cx="5562599" cy="3627228"/>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Tree>
    <p:extLst>
      <p:ext uri="{BB962C8B-B14F-4D97-AF65-F5344CB8AC3E}">
        <p14:creationId xmlns:p14="http://schemas.microsoft.com/office/powerpoint/2010/main" val="3809000942"/>
      </p:ext>
    </p:extLst>
  </p:cSld>
  <p:clrMapOvr>
    <a:masterClrMapping/>
  </p:clrMapOvr>
  <p:extLst>
    <p:ext uri="{DCECCB84-F9BA-43D5-87BE-67443E8EF086}">
      <p15:sldGuideLst xmlns:p15="http://schemas.microsoft.com/office/powerpoint/2012/main">
        <p15:guide id="1" pos="1992">
          <p15:clr>
            <a:srgbClr val="FBAE40"/>
          </p15:clr>
        </p15:guide>
        <p15:guide id="2" pos="37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gment Agre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3"/>
                </a:solidFill>
                <a:latin typeface="Arial" panose="020B0604020202020204" pitchFamily="34" charset="0"/>
                <a:cs typeface="Arial" panose="020B0604020202020204" pitchFamily="34" charset="0"/>
              </a:defRPr>
            </a:lvl1pPr>
          </a:lstStyle>
          <a:p>
            <a:pPr lvl="0"/>
            <a:r>
              <a:rPr lang="en-US" dirty="0"/>
              <a:t>HOW  SEGMENTS AGREED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dirty="0"/>
          </a:p>
        </p:txBody>
      </p:sp>
    </p:spTree>
    <p:extLst>
      <p:ext uri="{BB962C8B-B14F-4D97-AF65-F5344CB8AC3E}">
        <p14:creationId xmlns:p14="http://schemas.microsoft.com/office/powerpoint/2010/main" val="3779232411"/>
      </p:ext>
    </p:extLst>
  </p:cSld>
  <p:clrMapOvr>
    <a:masterClrMapping/>
  </p:clrMapOvr>
  <p:extLst>
    <p:ext uri="{DCECCB84-F9BA-43D5-87BE-67443E8EF086}">
      <p15:sldGuideLst xmlns:p15="http://schemas.microsoft.com/office/powerpoint/2012/main">
        <p15:guide id="1" pos="1560" userDrawn="1">
          <p15:clr>
            <a:srgbClr val="FBAE40"/>
          </p15:clr>
        </p15:guide>
        <p15:guide id="2" pos="42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gment Said ">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5"/>
                </a:solidFill>
                <a:latin typeface="Arial" panose="020B0604020202020204" pitchFamily="34" charset="0"/>
                <a:cs typeface="Arial" panose="020B0604020202020204" pitchFamily="34" charset="0"/>
              </a:defRPr>
            </a:lvl1pPr>
          </a:lstStyle>
          <a:p>
            <a:pPr lvl="0"/>
            <a:r>
              <a:rPr lang="en-US" dirty="0"/>
              <a:t>WHAT SEGMENTS SAID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3794605413"/>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97A89-AE66-3C41-894E-1D05DDC1A661}"/>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9A42B6A3-50B9-6545-B95D-9B318414CC59}"/>
              </a:ext>
            </a:extLst>
          </p:cNvPr>
          <p:cNvSpPr>
            <a:spLocks noGrp="1"/>
          </p:cNvSpPr>
          <p:nvPr>
            <p:ph type="body" idx="1"/>
          </p:nvPr>
        </p:nvSpPr>
        <p:spPr>
          <a:xfrm>
            <a:off x="628650" y="1370013"/>
            <a:ext cx="7886700" cy="326231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303D8AB-2E9B-4F44-9554-4029F6DB666E}"/>
              </a:ext>
            </a:extLst>
          </p:cNvPr>
          <p:cNvSpPr>
            <a:spLocks noGrp="1"/>
          </p:cNvSpPr>
          <p:nvPr>
            <p:ph type="dt" sz="half" idx="2"/>
          </p:nvPr>
        </p:nvSpPr>
        <p:spPr>
          <a:xfrm>
            <a:off x="374005" y="4795399"/>
            <a:ext cx="2057400" cy="274637"/>
          </a:xfrm>
          <a:prstGeom prst="rect">
            <a:avLst/>
          </a:prstGeom>
        </p:spPr>
        <p:txBody>
          <a:bodyPr vert="horz" lIns="91440" tIns="45720" rIns="91440" bIns="45720" rtlCol="0" anchor="ctr"/>
          <a:lstStyle>
            <a:lvl1pPr algn="l">
              <a:defRPr sz="900">
                <a:solidFill>
                  <a:schemeClr val="bg1">
                    <a:lumMod val="65000"/>
                  </a:schemeClr>
                </a:solidFill>
              </a:defRPr>
            </a:lvl1pPr>
          </a:lstStyle>
          <a:p>
            <a:fld id="{F5AB9AAA-FCFF-A447-AC57-59F03879B500}" type="datetimeFigureOut">
              <a:rPr lang="en-US" smtClean="0"/>
              <a:pPr/>
              <a:t>8/29/19</a:t>
            </a:fld>
            <a:endParaRPr lang="en-US" dirty="0"/>
          </a:p>
        </p:txBody>
      </p:sp>
      <p:sp>
        <p:nvSpPr>
          <p:cNvPr id="5" name="Footer Placeholder 4">
            <a:extLst>
              <a:ext uri="{FF2B5EF4-FFF2-40B4-BE49-F238E27FC236}">
                <a16:creationId xmlns:a16="http://schemas.microsoft.com/office/drawing/2014/main" id="{ED3EFFBD-D6C1-C949-BCCF-C502AB22FDFB}"/>
              </a:ext>
            </a:extLst>
          </p:cNvPr>
          <p:cNvSpPr>
            <a:spLocks noGrp="1"/>
          </p:cNvSpPr>
          <p:nvPr>
            <p:ph type="ftr" sz="quarter" idx="3"/>
          </p:nvPr>
        </p:nvSpPr>
        <p:spPr>
          <a:xfrm>
            <a:off x="3028950" y="4795399"/>
            <a:ext cx="3086100" cy="27463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483375-8A31-6F41-BC91-EBFE1F455FD8}"/>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3047611942"/>
      </p:ext>
    </p:extLst>
  </p:cSld>
  <p:clrMap bg1="lt1" tx1="dk1" bg2="lt2" tx2="dk2" accent1="accent1" accent2="accent2" accent3="accent3" accent4="accent4" accent5="accent5" accent6="accent6" hlink="hlink" folHlink="folHlink"/>
  <p:sldLayoutIdLst>
    <p:sldLayoutId id="2147483697" r:id="rId1"/>
    <p:sldLayoutId id="2147483700" r:id="rId2"/>
    <p:sldLayoutId id="2147483708" r:id="rId3"/>
    <p:sldLayoutId id="2147483704" r:id="rId4"/>
    <p:sldLayoutId id="2147483709" r:id="rId5"/>
    <p:sldLayoutId id="2147483710" r:id="rId6"/>
    <p:sldLayoutId id="2147483716" r:id="rId7"/>
    <p:sldLayoutId id="2147483711" r:id="rId8"/>
    <p:sldLayoutId id="2147483712" r:id="rId9"/>
    <p:sldLayoutId id="2147483714" r:id="rId10"/>
    <p:sldLayoutId id="2147483713" r:id="rId11"/>
    <p:sldLayoutId id="2147483715" r:id="rId12"/>
    <p:sldLayoutId id="214748371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620" userDrawn="1">
          <p15:clr>
            <a:srgbClr val="F26B43"/>
          </p15:clr>
        </p15:guide>
        <p15:guide id="3" pos="216" userDrawn="1">
          <p15:clr>
            <a:srgbClr val="F26B43"/>
          </p15:clr>
        </p15:guide>
        <p15:guide id="4" pos="5520" userDrawn="1">
          <p15:clr>
            <a:srgbClr val="F26B43"/>
          </p15:clr>
        </p15:guide>
        <p15:guide id="5" orient="horz" pos="3012" userDrawn="1">
          <p15:clr>
            <a:srgbClr val="F26B43"/>
          </p15:clr>
        </p15:guide>
        <p15:guide id="6" orient="horz" pos="2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031020 Democracy.ai Politics Conversation</a:t>
            </a:r>
          </a:p>
        </p:txBody>
      </p:sp>
      <p:sp>
        <p:nvSpPr>
          <p:cNvPr id="3" name="Subtitle 2"/>
          <p:cNvSpPr>
            <a:spLocks noGrp="1"/>
          </p:cNvSpPr>
          <p:nvPr>
            <p:ph type="subTitle" idx="1"/>
          </p:nvPr>
        </p:nvSpPr>
        <p:spPr/>
        <p:txBody>
          <a:bodyPr/>
          <a:lstStyle/>
          <a:p>
            <a:r>
              <a:t>Online 80 minute conversation with ~N=48</a:t>
            </a:r>
          </a:p>
          <a:p>
            <a:r>
              <a:t>2020-03-11</a:t>
            </a:r>
          </a:p>
        </p:txBody>
      </p:sp>
      <p:sp>
        <p:nvSpPr>
          <p:cNvPr id="4" name="Text Placeholder 3"/>
          <p:cNvSpPr>
            <a:spLocks noGrp="1"/>
          </p:cNvSpPr>
          <p:nvPr>
            <p:ph type="body" idx="14" sz="quarter"/>
          </p:nvPr>
        </p:nvSpPr>
        <p:spPr/>
        <p:txBody>
          <a:bodyPr/>
          <a:lstStyle/>
          <a:p>
            <a:r>
              <a:t>Topline Report</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Speak</a:t>
            </a:r>
          </a:p>
          <a:p>
            <a:r>
              <a:t>What do you think is an important issue the country should be talking about more?</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(n=36)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Because some people refuse to listen to anyone but Trump and his people, and think this is no big deal, so they are going to make it even worse.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proven dangers of socialism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some people refuse to listen to anyone but Trump and his people, and think this is no big deal, so they are going to make it even worse.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Why Republicans are merrily letting Trump destroy the country and everything it stands for.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national debt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Republicans are merrily letting Trump destroy the country and everything it stands for.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the President is entirely unfit for office and is going to get a lot of people killed.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national debt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the President is entirely unfit for office and is going to get a lot of people killed.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Why we (The administrations) are not paying attention to Italy's warnings and  taking preventative steps to protect ourselves before it gets as bad here as it is there.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 There is nothing more important than corona.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we (The administrations) are not paying attention to Italy's warnings and  taking preventative steps to protect ourselves before it gets as bad here as it is there.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republicans have systematically destroyed the government's ability to function properly by destorying budgets and staffing it with morons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Mitigating the Covid-19 pandemic is the only issue that matters at the moment.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republicans have systematically destroyed the government's ability to function properly by destorying budgets and staffing it with morons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Those kids are still in those cages.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we are going to get past coronavirus and the panic it has caused.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increasing number of people who are barely getting by because of income inequality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Education, support for better secondary education and mitigating or eliminating the costs of college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Preventive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increasing number of people who are barely getting by because of income inequality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Xenophobia and hatred of the other.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the top answer seems to be concern that people will only listen to Trump. If you could ask Trump to tell the American people any one thing about the virus, what would you want him to say?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The truth about the spread of the virus.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truth.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Get more tests and distribute them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want him to admit how serious it is.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Please turn off Fox News and listen to the CDC instead.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close we are to getting a vaccine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Don't panic. A vaccine will be available this week.</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panic ensues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the top answer seems to be concern that people will only listen to Trump. If you could ask Trump to tell the American people any one thing about the virus, what would you want him to say?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(n=35)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it's more serious than he's been saying in the past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acknowledge that there is indeed a problem we all have to face together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truth.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should stop downplaying it as if it's a mark against his presidency if the virus spreads. The Dems will play politics no matter what. Tell the truth. Close the borders!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close we are to getting a vaccine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Get more tests and distribute them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Stay home and wash your damned hands.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relax, we can deal with it. But take every recommended precaution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Realistically what are the percentage chances that people will get the diseased based on actual scientific statistics.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Realistically what are the percentage chances that people will get the diseased based on actual scientific statistics.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should stop downplaying it as if it's a mark against his presidency if the virus spreads. The Dems will play politics no matter what. Tell the truth. Close the borders!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want him to admit how serious it 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truth about the spread of the virus.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Stay home and wash your damned hands.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should just defer to someone who knows the topic and let them speak.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he's giving the proper agencies the support they need to contain and eliminate the virus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Wash your hands so you don't get sick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take it seriously, practice social distancing and hand washing because it will slow the tide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truth.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want him to say that this is a deadly pandemic that is going to require quarantines. We will get through this but we need to take heavy precautions in the mean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 tell the truth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acknowledge that there is indeed a problem we all have to face together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That it's not "fake news" that was grown in a lab by Soros for the sole purpose of making Trump look bad.  Something which seems completely lost on trump's minions.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"the truth" about the spread of the virus?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it was not taken seriously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numbers of infected are higher than what they're reporting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it's spreading more rapidly than they are admitting.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alot worse than reported in the US - not enough tests available so the numbers are lower.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is airborne. Washing your hands will not fully protect you. We needs masks but there aren't enough.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mostly that it can be spread by people who are not demonstrating symptoms of their own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there's far more cases here than Trump or his cronies are willing to admit (lest it ruin his re-election or the stock market)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a virus - RELAX</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"the truth" about the spread of the virus?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(n=35)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can be spread from person to person through bodily fluids, has a death rate of 1.5-3%, is more risky for old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serious. We need social distancing and quarantines now. Too late for happy talk.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can be spread from person to person through bodily fluids, has a death rate of 1.5-3%, is more risky for old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was not taken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spreads easily and can be dangerous or deadly to the sick and elderly.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numbers of infected are higher than what they're reporting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it is rapid and if we don't take action, we're going to be like Italy but worse because our population is 6 times the size of theirs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become global and isn't slowing down.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it's spreading more rapidly than they are admitting.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pretty serious and needs appropriate resources allocated. We can contain it, but we have to take it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rate of spread, the major causes of its spread (air vs. surface transmission), geographical spread, best practices for minimizing the spread.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was not taken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serious. We need social distancing and quarantines now. Too late for happy talk.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mostly that it can be spread by people who are not demonstrating symptoms of their own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it is rapid and if we don't take action, we're going to be like Italy but worse because our population is 6 times the size of theirs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easily transmitted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airborne. Washing your hands will not fully protect you. We needs masks but there aren't enough.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were very late to start testing. The virus has spread further than we have admitted. If we don't work overtime to contain it now, the number of cases will overwhelm our health facility capacities.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numbers of infected are higher than what they're reporting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 sure. The truth is whatever the government tells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number of people infected and those projected to get it based on current spread behaviors.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Governments being unprepared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It's pretty serious and needs appropriate resources allocated. We can contain it, but we have to take it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Trump clearly shared "the truth" as defined here, that at first it was not taken seriously enough and that it is "spreading more rapidly, how would you feel?</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Like something might finally get done to help stop the spread.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would not really change the reality of what already is happening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Scared but I'd be grateful that he's at least being honest.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to be honest, I would be scared, but relieved that it is being taken seriously.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Worried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Safer because more people would start taking precautions and stop spreading this thing around.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Relieved.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betrayed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Trump clearly shared "the truth" as defined here, that at first it was not taken seriously enough and that it is "spreading more rapidly, how would you feel?</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(n=38)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 would be glad that he's admitting what we already basically know.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assembled a coronavirus task force from the beginning, Look at the California Gov. he said Trump gave everything he wanted, and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Like something might finally get done to help stop the spread.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Like something might finally get done to help stop the spread.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wouldn't care. It's time to act. Actually past time, but we have to try mitigation.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feel anxious but take extra precautions myself.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Scared,but at the same time, glad that the truth finally came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feel a bit better, but without a joint statement from either the CDC or WHO, I would be concerned that he was still whitewashing the truth of the matter.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he's finally showing some signs of "leadership" and maybe just for once not covering it up (or outright lying)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would feel a bit better, but without a joint statement from either the CDC or WHO, I would be concerned that he was still whitewashing the truth of the matter.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 be honest, I would be scared, but relieved that it is being taken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Still wary that someone proven to not care about the public interest is going to try to navigate and direct a response.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he's finally showing some signs of "leadership" and maybe just for once not covering it up (or outright lying)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not really change the reality of what already is happening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he is honest and mistakes happen just deal with it and quit trying to backpedal with stupid responses like he always does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Depends. If at the same time he said that, he laid out a plan for containing it, I would feel a lot better.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feel like he was trying to spread panic or chaos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Scared but I'd be grateful that he's at least being honest.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would not really change the reality of what already is happening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Safer because more people would start taking precautions and stop spreading this thing around.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he admitted it by mistake and really meant to say something different.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would feel anxious but take extra precautions myself.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would feel relieved. One, because the truth is important; two, because people would take this more seriously; and three, because hopefully people would quickly learn the value of a properly functioning gov't and kick him out of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did you find out about tonights conversation?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(n=43)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(n=7)</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(n=25)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Email</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Amazon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Facebook</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Text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Reddit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Twitter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Democracy.ai Website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Which of the following networks do you trust the most?</a:t>
            </a:r>
          </a:p>
        </p:txBody>
      </p:sp>
      <p:sp>
        <p:nvSpPr>
          <p:cNvPr id="3" name="Text Placeholder 2"/>
          <p:cNvSpPr>
            <a:spLocks noGrp="1"/>
          </p:cNvSpPr>
          <p:nvPr>
            <p:ph type="body" idx="14" sz="quarter"/>
          </p:nvPr>
        </p:nvSpPr>
        <p:spPr/>
        <p:txBody>
          <a:bodyPr/>
          <a:lstStyle/>
          <a:p>
            <a:r>
              <a:t>MULTI-SELECT POLL</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(n=41)</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(n=7)</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(n=24)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Fox</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MSNBC</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ABC</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CBS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CNN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CNBC</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NBC</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Prefer not to say</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do you feel about other people’s response to the outbreak?</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think people should try to be rational because panicking will not help anyone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seems that most are taking precautions, which is a good 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tired of seeing people wear flimsy masks that won't do much against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some people are going too far, making it hard for others to prepare themselves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that people are generally bad about spreading germs but the actual response screams complacency.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My area has been good, aware and preparing, but not panicked.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Completely irrational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Everyone I know is acting like it's nothing to be concerned about! They aren't even washing their hands. I'm astounded.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JuST ThE FLu is so dangerous.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whacky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Republican</a:t>
            </a:r>
          </a:p>
        </p:txBody>
      </p:sp>
      <p:sp>
        <p:nvSpPr>
          <p:cNvPr id="3" name="Text Placeholder 2"/>
          <p:cNvSpPr>
            <a:spLocks noGrp="1"/>
          </p:cNvSpPr>
          <p:nvPr>
            <p:ph type="body" idx="14" sz="quarter"/>
          </p:nvPr>
        </p:nvSpPr>
        <p:spPr/>
        <p:txBody>
          <a:bodyPr/>
          <a:lstStyle/>
          <a:p>
            <a:r>
              <a:t>Democrat</a:t>
            </a:r>
          </a:p>
        </p:txBody>
      </p:sp>
      <p:sp>
        <p:nvSpPr>
          <p:cNvPr id="4" name="Text Placeholder 3"/>
          <p:cNvSpPr>
            <a:spLocks noGrp="1"/>
          </p:cNvSpPr>
          <p:nvPr>
            <p:ph type="body" idx="15" sz="quarter"/>
          </p:nvPr>
        </p:nvSpPr>
        <p:spPr/>
        <p:txBody>
          <a:bodyPr/>
          <a:lstStyle/>
          <a:p>
            <a:r>
              <a:t>n = 9</a:t>
            </a:r>
          </a:p>
        </p:txBody>
      </p:sp>
      <p:sp>
        <p:nvSpPr>
          <p:cNvPr id="5" name="Text Placeholder 4"/>
          <p:cNvSpPr>
            <a:spLocks noGrp="1"/>
          </p:cNvSpPr>
          <p:nvPr>
            <p:ph type="body" idx="16" sz="quarter"/>
          </p:nvPr>
        </p:nvSpPr>
        <p:spPr/>
        <p:txBody>
          <a:bodyPr/>
          <a:lstStyle/>
          <a:p>
            <a:r>
              <a:t>n = 36</a:t>
            </a:r>
          </a:p>
        </p:txBody>
      </p:sp>
      <p:sp>
        <p:nvSpPr>
          <p:cNvPr id="6" name="Text Placeholder 5"/>
          <p:cNvSpPr>
            <a:spLocks noGrp="1"/>
          </p:cNvSpPr>
          <p:nvPr>
            <p:ph type="body" idx="17" sz="quarter"/>
          </p:nvPr>
        </p:nvSpPr>
        <p:spPr/>
        <p:txBody>
          <a:bodyPr/>
          <a:lstStyle/>
          <a:p>
            <a:pPr/>
            <a:r>
              <a:rPr sz="1000" b="0" i="0">
                <a:latin typeface="Arial"/>
              </a:rPr>
              <a:t>What political party do you most identify with?</a:t>
            </a:r>
            <a:endParaRPr sz="1000" b="0" i="0">
              <a:latin typeface="Arial"/>
            </a:endParaRPr>
          </a:p>
          <a:p>
            <a:pPr lvl="1"/>
            <a:r>
              <a:rPr sz="1000" b="0" i="0">
                <a:latin typeface="Arial"/>
              </a:rPr>
              <a:t>Republican</a:t>
            </a:r>
            <a:endParaRPr sz="1000" b="0" i="0">
              <a:latin typeface="Arial"/>
            </a:endParaRPr>
          </a:p>
          <a:p>
            <a:endParaRPr sz="1000" b="0" i="0">
              <a:latin typeface="Arial"/>
            </a:endParaRPr>
          </a:p>
        </p:txBody>
      </p:sp>
      <p:sp>
        <p:nvSpPr>
          <p:cNvPr id="7" name="Text Placeholder 6"/>
          <p:cNvSpPr>
            <a:spLocks noGrp="1"/>
          </p:cNvSpPr>
          <p:nvPr>
            <p:ph type="body" idx="18" sz="quarter"/>
          </p:nvPr>
        </p:nvSpPr>
        <p:spPr/>
        <p:txBody>
          <a:bodyPr/>
          <a:lstStyle/>
          <a:p>
            <a:pPr/>
            <a:r>
              <a:rPr sz="1000" b="0" i="0">
                <a:latin typeface="Arial"/>
              </a:rPr>
              <a:t>What political party do you most identify with?</a:t>
            </a:r>
            <a:endParaRPr sz="1000" b="0" i="0">
              <a:latin typeface="Arial"/>
            </a:endParaRPr>
          </a:p>
          <a:p>
            <a:pPr lvl="1"/>
            <a:r>
              <a:rPr sz="1000" b="0" i="0">
                <a:latin typeface="Arial"/>
              </a:rPr>
              <a:t>Democrat</a:t>
            </a:r>
            <a:endParaRPr sz="1000" b="0" i="0">
              <a:latin typeface="Arial"/>
            </a:endParaRPr>
          </a:p>
          <a:p>
            <a:endParaRPr sz="1000" b="0" i="0">
              <a:latin typeface="Arial"/>
            </a:endParaRPr>
          </a:p>
        </p:txBody>
      </p:sp>
      <p:sp>
        <p:nvSpPr>
          <p:cNvPr id="8" name="Title 7"/>
          <p:cNvSpPr>
            <a:spLocks noGrp="1"/>
          </p:cNvSpPr>
          <p:nvPr>
            <p:ph type="title"/>
          </p:nvPr>
        </p:nvSpPr>
        <p:spPr/>
        <p:txBody>
          <a:bodyPr/>
          <a:lstStyle/>
          <a:p>
            <a:r>
              <a:t>Key Segments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do you feel about other people’s response to the outbreak?</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(n=42)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People around here are freaking out as usual. Some countries are handling it very well. Asia learned from experience in the past and we should follow suit.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seems that most are taking precautions, which is a good 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around here are freaking out as usual. Some countries are handling it very well. Asia learned from experience in the past and we should follow suit.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Many seem to forget that others exist outside of their own healthy demographics.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people should try to be rational because panicking will not help anyone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mixed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people should try to be rational because panicking will not help anyone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that it's pretty typical. Mistrust of Washington is very high, and the White House hasn't given us much reason to change that. I wish that the country's leaders could see these results, and would actually change their practices.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who are washing their hands and taking precautions: Great. People who think that it's fake news: Annoyed.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is hard to fathom how some people are not taking it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Terrible. This is not about Trump! China, Sk, Iran, Italy, it's spreading everywhere. We have to work together on this.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about 1/3rd don't care or aren't worried, 1/3rd are responding appropriately, and 1/3rd believe whatever Donald Trump says about it, and I think that's going to get a lot of people killed.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mixed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Completely irrational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hard to fathom how some people are not taking it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Most people I'm directly associated with are remaining calm but following precautions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getting too much attention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Many seem to forget that others exist outside of their own healthy demographics.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feel like people are either taking it to be some apocalyptic end times or not at all concerned, so it's kind of a surreal feeling for me. My state has 3 known possible infected.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 were relaxed and now we are all paying the price.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 people I'm directly associated with are remaining calm but following precautions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frustrated. they act like since theyre in the 20-50 yr old groups they dont really need to be concerned. its more than about you, what about your parents and grandparents......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think most people are thinking the same as me. we just want honesty from our elected leaders. and we want a solid game plan to address all of this like last month. let us know how we can prepare but don't leave us in the dark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think you’ve been exposed, would be willing to self-quarantine?￼</a:t>
            </a:r>
          </a:p>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(n=42)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(n=7)</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(n=23)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something you wish people from the opposing political party understood about your political party?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That we always have the county's best interest in mind.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we are willing to work together for a better country.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we just want the best for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we are not bad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it is focused on everyone having enough to be healthy and live comfortably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policies we struggle for would improve the material conditions of all Americans, including the ones we disagree with.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Wanting to improve and help the lives of every person on Earth shouldn't be seen as a radical idea to oppose. It should be a starting point of common ground.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we're right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 comment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we didn't really like Obama much either.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something you wish people from the opposing political party understood about your political party?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(n=40)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That we need to come together, not further apart.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many people who vote for conservatives are just pragmatic and are not evil or mislead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just a difference of ideas. Always ways to work things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just a difference of ideas. Always ways to work things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are better looking.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we are willing to work together for a better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we always have the county's best interest in mind.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call us Nazis and deplorables does not win us over to your point of view.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we always have the county's best interest in mind.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we just want the best for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it is focused on everyone having enough to be healthy and live comfortably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we are not bad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Just because we stand for different things doesn't mean we are terrible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we aren't your enemy. We actually need each other to make the country a balanced place. It could dangerous if brought too far left or right.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Just because we stand for different things doesn't mean we are terrible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Hard liners are more of a minority than what is portrayed, and we likely have a lot in common if we stick to respectful and objective discussions.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we just want the best for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we are willing to work together for a better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Just because I am a (BLANK) does not mean I agree with every single (BLANK)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we are not bad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we aren't your enemy. We actually need each other to make the country a balanced place. It could dangerous if brought too far left or right.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Just because we advocate for taking things seriously doesn't mean we are saying people should panic.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question do you think I should ask about the Presidential race?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Should Sanders drop 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Who will win?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many sanders voters will definitely vote for biden now?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Why haven't they addressed the police shootings and racial tensions.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Will Biden even remember where the debates are taking place?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why the left can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did we let ourselves get to this point?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question do you think I should ask about the Presidential race?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(n=35)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 truly don't know anymore.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Are you going to raise or lower my taxes?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truly don't know anymore.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do you feel supporting Biden despite his numerous “slip ups”? Without using “whataboutisms”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many sanders voters will definitely vote for biden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If you could vote for anyone, whether they are an active candidate or not, who would you want as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"Is it over yet?"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Have any of you donated to Biden yet? He needs your hard earned money.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Should we put an age cap on presidents?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Are you going to raise or lower my taxes?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Did the DNC screw Bernie twice?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Can Bernie still win?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Should we put an age cap on presidents?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in a nation of 300 million are the only people the parties put forward 80 years old?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Who would you vote for if there were no political parties? You could nominate anyone and if they get the most votes, they have to take the job.</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Which candidate do you wish was still in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Will Biden even remember where the debates are taking place?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from such a diverse group of people do we once again have 3 old rich white guys on the ballot?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If you could vote for anyone, whether they are an active candidate or not, who would you want as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Why do you think Trump will win over Biden or Sanders?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Who would you vote for if there were no political parties? You could nominate anyone and if they get the most votes, they have to take the job.</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Which candidate do you wish was still in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think Trump will win over Biden or Sanders?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Sanders will be forced out by the DNC. Biden is too uninspiring for democratic voters show up in numbers needed to beat 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is an incumbent and the democratic vote will be split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he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Strong base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hope not.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think he will, if the elections are fair.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won't.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think Trump will win over Biden or Sanders?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(n=35)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Sanders will be forced out by the DNC. Biden is too uninspiring for democratic voters show up in numbers needed to beat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incumbent always has the advantage. Also Trump is going to dominate Biden during the debates. Biden is too defensive.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His fanatics may have higher turnout,  plus gerrymandering and voter suppression.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Sanders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Seeing that the Democrats have officially rigged the primaries for Biden, rump will defeat him easily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think Trump will win. I think he's more likely to win if it's against Sanders though between the two, there's a reason the GOP are so desperate for that Bernie win.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think he's beat Sanders. He'd beat Biden because Biden inspires no one and will probably forget that he's even running for president by November.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there are still a lot of supporters that are hoping his views can come to fruition and not be blocked by those that should be working with him, not against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think he will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is an incumbent and the democratic vote will be split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that Bernie's refusal to stop campaigning and back Biden will end up splitting the Democratic 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because he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is an incumbent and the democratic vote will be split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think he will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over biden yes, over bernie no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Biden touches children and Sanders is a socialist. He just has to show up to win.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think he will, if the elections are fair.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Because people might think he is the lesser of the total catastrophic choices.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50/50 now. Depends on how the virus spreads and is handled. Biden may implode and slap a voter at any time and be replaced too.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racists will most likely vote for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Incumbent advantage. Remarkable conformity in the Republican Party ranks. He's gonna send stimulus checks out this fall with his name on them to every voter.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don't think he will win.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There is low voter turnout among young people, what do you think could change that?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(n=28)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MAking younger people feel like their voices are actually being heard. We need more progressive candidates for them to connect with.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If they truly want the change they talk about, they need to actually show up for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Automatic voter registration.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Speaking more to the issues that directly effect young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that they need to find an inspiring candidate that connects with young voters. None of the current candidates do that.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Texting in the vote.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emergence of a great candidate is the only way to motivate us slackers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hopefully nothing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Dictatorship, but by then it will be too late.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There is low voter turnout among young people, what do you think could change that?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(n=28)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MAking younger people feel like their voices are actually being heard. We need more progressive candidates for them to connect with.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If they truly want the change they talk about, they need to actually show up for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Someone that makes them feel that their views are represented.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Automatic voter registration.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that they need to find an inspiring candidate that connects with young voters. None of the current candidates do that.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 need to address things as if we are not in the 60s and 70s. We are millennial.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If they truly want the change they talk about, they need to actually show up for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 The future is an 80/90/100 year old boomer pressing his boot on younger voters necks forever.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 turnout will be much higher in November than a primary early in the year. People want to vote against Trump, I think a significant portion are unsure about who best has the chance and were waiting in the wings.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Someone that makes them feel that their views are represented.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Mommy taking away the nintendo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 Bernie swears they support him and he's promised them the world so they should, but they are still absent. They aren't interested yet.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Have more than one polling place in college towns. Have voting on a Sunday when people aren't in class or working.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 will change that unless you force these people to vote or pay them to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MAking younger people feel like their voices are actually being heard. We need more progressive candidates for them to connect with.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the turnout will be much higher in November than a primary early in the year. People want to vote against Trump, I think a significant portion are unsure about who best has the chance and were waiting in the wings.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Same day registration and more polling places.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need to address things as if we are not in the 60s and 70s. We are millennial.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Speaking more to the issues that directly effect young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If there was actually someone they felt remotely connected to that had a chance of winning, they might show up. I don't think the current mess can change anything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Ummm   making the voting able to be done virtually somehow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Ready to begin?</a:t>
            </a:r>
          </a:p>
        </p:txBody>
      </p:sp>
      <p:sp>
        <p:nvSpPr>
          <p:cNvPr id="3" name="Text Placeholder 2"/>
          <p:cNvSpPr>
            <a:spLocks noGrp="1"/>
          </p:cNvSpPr>
          <p:nvPr>
            <p:ph type="body" idx="14" sz="quarter"/>
          </p:nvPr>
        </p:nvSpPr>
        <p:spPr/>
        <p:txBody>
          <a:bodyPr/>
          <a:lstStyle/>
          <a:p>
            <a:r>
              <a:t>MULTI-SELECT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(n=19)</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(n=12)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this is a multi-select you can pick multiple candidates.... Complete the following, I will vote for:</a:t>
            </a:r>
          </a:p>
        </p:txBody>
      </p:sp>
      <p:sp>
        <p:nvSpPr>
          <p:cNvPr id="3" name="Text Placeholder 2"/>
          <p:cNvSpPr>
            <a:spLocks noGrp="1"/>
          </p:cNvSpPr>
          <p:nvPr>
            <p:ph type="body" idx="14" sz="quarter"/>
          </p:nvPr>
        </p:nvSpPr>
        <p:spPr/>
        <p:txBody>
          <a:bodyPr/>
          <a:lstStyle/>
          <a:p>
            <a:r>
              <a:t>MULTI-SELECT POLL</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(n=23)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(n=13)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Trump</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Biden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Sanders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Which of the following values do you feel is most important to being American?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(n=22)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(n=12)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Liberty</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Privacy</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Equality</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Competition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Efficiency</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Philanthropy</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Authenticity</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Consistency</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Ownership</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Other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When it comes to coronavirus, where do you feel most vulnerable?￼</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(n=21)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In large public places.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worried about not being able to get a hospital bed if I get sick from something else because our facilities are overwhelmed and we don't have enough health care workers.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Shopping for groceries. The grocery here is always packed.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Airports, conferences, expos, conventions, concerts.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being among groups of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Human contact.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at work (nursing home)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being able to get tested, so possibly getting sick or infecting others and having no clue that I am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Lack of reliable information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My grandparents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When it comes to coronavirus, where do you feel most vulnerable?￼</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(n=21)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In large public places.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 my heart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anywhere in a crowd of people i suppose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anywhere in a crowd of people i suppose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 my own family. Many are in the high risk category.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family, my parents are 70ish and at high risk and I'm worried about the potential to kill them. And they aren't/won't take basic precautions like hand washing.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My family, my parents are 70ish and at high risk and I'm worried about the potential to kill them. And they aren't/won't take basic precautions like hand washing.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husband is a corrections officer.  I'm scared he'll be stuck there in quarantine if it gets 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Being surrounded by MAGA who have said that it's a hoax, and refuse to take precautions or wash their damn hands.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Everywhere there are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grandparents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at work (nursing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I'm worried about not being able to get a hospital bed if I get sick from something else because our facilities are overwhelmed and we don't have enough health care workers.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Airports, conferences, expos, conventions, concerts.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Airports, conferences, expos, conventions, concerts.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In large public places.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Shopping for groceries. The grocery here is always packed.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The lack of hand sanitizers and face masks. Please make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lack of hand sanitizers and face masks. Please make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Not being able to get tested, so possibly getting sick or infecting others and having no clue that I am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question would you like to ask the group tonight?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Who would you like to see in office if you could have anyone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would your family react/treat you if you caught corona virus?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Are you going to vote?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Why some think we're safe in the US when we seem to be on the same path as Italy, where things are getting really bad.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everyone's doing.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safe do you feel?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 Just be smart, stay safe, and practice good hygiene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want to ask you people anything.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why don't you run for local office?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 really.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question would you like to ask the group tonight?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How would your family react/treat you if you caught corona virus?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many have already been in a self-quarantine area?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would your family react/treat you if you caught corona virus?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Who would you like to see in office if you could have anyone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is everything Trump? Even a pandemic is just Trump. Pathetic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Are you going to 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Are you going to 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Where can I get hand sanitizers?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Where can I get hand sanitizers?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Why some think we're safe in the US when we seem to be on the same path as Italy, where things are getting really bad.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everyone's doing.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How safe do you feel?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safe do you feel?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don't want to ask you people anything.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Why some think we're safe in the US when we seem to be on the same path as Italy, where things are getting really bad.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Nothing. Just be smart, stay safe, and practice good hygiene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many have already been in a self-quarantine area?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why don't you run for local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would your family react/treat you if you caught corona virus?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they would be very upset, I'm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They would be worried about 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My family's already gone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would your family react/treat you if you caught corona virus?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They would be worried about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With love and care, but I would quarantine myself away from them as quickly as possible.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They'd probably be scared for me, and themselves. I'd expect to have as much help as they can without risking their own health.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would be very upset, I'm sure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 would be worried about me, but I think I'd recover so they shouldn't be too concerned as long as I self quarantine.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they'd make sure i'm quarantined and give me emotional support. why dont you guys stop saying that 'the flu has killed more people'. the flu has been around for ages and this has been around a few months. get real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would stay away from me and wish me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They would stay away from me and wish me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would be worried about me, but I think I'd recover so they shouldn't be too concerned as long as I self quarantine.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My girlfriend would probably get it before I actually found out but my other family are not physically close.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Worried, I would try to avoid all contact with other people which is about all you can do.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They'd feel terrible and stay away from me as I request of them so that I would hopefully not get anyone else sick.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They'd feel terrible and stay away from me as I request of them so that I would hopefully not get anyone else sick.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Worried, I would try to avoid all contact with other people which is about all you can do.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They'd probably be scared for me, and themselves. I'd expect to have as much help as they can without risking their own health.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they would keep away from me until it was over. but probably order me some delivery food and supplies to make sure i'm okay.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With love and care, but I would quarantine myself away from them as quickly as possible.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worried for my well-being, fear of catching it from me is secondary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did you find out about tonights conversation?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(n=10)</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Email</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Amazon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90%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Facebook</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Text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Reddit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Twitter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Democracy.ai Website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And now for another popular question: How everyone's doing?</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59588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I'm fine. Ready to relax for the day with some tea and netflix.</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was doing great until you decided to go 50% over time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Okay, but worried for all the vulnerable people out there in the world because of this virus.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Feeling good.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not doing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Well, and you?</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p>
            <a:r>
              <a:t>Let's try a warm-up question, Please fill in the blank. "If I had control over how my tax dollars were spent, I would allocate more to ______"</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Universal 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education and 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legalizing weed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my pocket.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And now for another popular question: How everyone's doing?</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Frustrated.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Good. No immediate impacts from the pandemic yet. Just a ridiculous toilet paper shortage.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Good. Need to run to pick up my kid at school.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was doing great until you decided to go 50% over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Doing well. Quite worried about Covid-19. Preparing as best I can. No panic.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 fine. Ready to relax for the day with some tea and netflix.</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I'm fine. Ready to relax for the day with some tea and netflix.</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was doing great until you decided to go 50% over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Good. Need to run to pick up my kid at school.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hope this is the last question.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Doing well. Quite worried about Covid-19. Preparing as best I can. No panic.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Kinda worried because I started feeling achey, cough, something in my chest today. A friend has been sick. I don't have enough money. Etc, etc.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good, tired and ready for a shower. wish the rest of you all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Okay, but worried for all the vulnerable people out there in the world because of this virus.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hope this is the last question.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I'm doing fine.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Kinda worried because I started feeling achey, cough, something in my chest today. A friend has been sick. I don't have enough money. Etc, etc.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good, tired and ready for a shower. wish the rest of you all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Three mins to express your self or write what you want, I am sending my best to all of you and hope you stay healthy!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Might be helpful to have a way to highlight the code in chat so that it stands out more, since people seem to miss it often. Have a good night!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waiting for new season of stranger things.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Three mins to express your self or write what you want, I am sending my best to all of you and hope you stay healthy!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Might be helpful to have a way to highlight the code in chat so that it stands out more, since people seem to miss it often. Have a good night!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Thanks. The chat was interesting. Disappointing some people miss the code and keep blaming the mod. Hope everyone takes this virus seriously, it's not a hoax. Have a good evening.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Given the track we're on, we seem to be about a week behind Italy. I'd like you to run the same/similar questions in 1 week (with as many original participants as poss.) and compare. Marvel's Agents of SHIELD. Good luck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could you post the code again, I dont see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waiting for new season of stranger things.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thanks for posting the code back then, nothing was said about us being able to leave or stay if we wanted to when it was posted though.....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think it's probably the right call, but March Madness is gonna be weird with no fans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Given the track we're on, we seem to be about a week behind Italy. I'd like you to run the same/similar questions in 1 week (with as many original participants as poss.) and compare. Marvel's Agents of SHIELD. Good luck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r h="370840">
                <a:tc>
                  <a:txBody>
                    <a:bodyPr/>
                    <a:lstStyle/>
                    <a:p>
                      <a:r>
                        <a:rPr sz="1000" b="0" i="0">
                          <a:latin typeface="Arial"/>
                        </a:rPr>
                        <a:t>I noticed a lot of the voting options tonight were actually responses to earlier questions... Is that a bug in the system, or are we all just kinda slow tonight?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r h="370840">
                <a:tc>
                  <a:txBody>
                    <a:bodyPr/>
                    <a:lstStyle/>
                    <a:p>
                      <a:r>
                        <a:rPr sz="1000" b="0" i="0">
                          <a:latin typeface="Arial"/>
                        </a:rPr>
                        <a:t>Thanks. The chat was interesting. Disappointing some people miss the code and keep blaming the mod. Hope everyone takes this virus seriously, it's not a hoax. Have a good evening.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r h="370840">
                <a:tc>
                  <a:txBody>
                    <a:bodyPr/>
                    <a:lstStyle/>
                    <a:p>
                      <a:r>
                        <a:rPr sz="1000" b="0" i="0">
                          <a:latin typeface="Arial"/>
                        </a:rPr>
                        <a:t>I was doing the laundry and now I'm going to do laundry again. And cook mac n cheese...What? You thought I was having fun?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r h="370840">
                <a:tc>
                  <a:txBody>
                    <a:bodyPr/>
                    <a:lstStyle/>
                    <a:p>
                      <a:r>
                        <a:rPr sz="1000" b="0" i="0">
                          <a:latin typeface="Arial"/>
                        </a:rPr>
                        <a:t>waiting for new season of stranger things.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bl>
          </a:graphicData>
        </a:graphic>
      </p:graphicFrame>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experienced this: I noticed a lot of the voting options tonight were actually responses to earlier questions... Is that a bug in the system, or are we all just kinda slow tonight?</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(n=7)</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(n=1)</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i did</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i did not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Where these responses from totally different questions? </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(n=1)</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 from totally different questions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 </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Good night, grateful for you!</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Peace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Y'know, I still have no idea what these "codes" everyone gets so excited about are for. I feel like I'm the only one missing out on some big secret prize.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Good night, grateful for you!</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111252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Peace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Peace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Y'know, I still have no idea what these "codes" everyone gets so excited about are for. I feel like I'm the only one missing out on some big secret prize.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bl>
          </a:graphicData>
        </a:graphic>
      </p:graphicFrame>
    </p:spTree>
  </p:cSld>
  <p:clrMapOvr>
    <a:masterClrMapping/>
  </p:clrMapOvr>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did that answer your question?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Wow... so I could be getting *paid* for doing this? Damn. Never was much good at pricing my services.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do I get a code for future convos?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Yes.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did that answer your question?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14833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Wow... so I could be getting *paid* for doing this? Damn. Never was much good at pricing my services.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do I get a code for future convos?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do I get a code for future convos?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r h="370840">
                <a:tc>
                  <a:txBody>
                    <a:bodyPr/>
                    <a:lstStyle/>
                    <a:p>
                      <a:r>
                        <a:rPr sz="1000" b="0" i="0">
                          <a:latin typeface="Arial"/>
                        </a:rPr>
                        <a:t>Yes.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bl>
          </a:graphicData>
        </a:graphic>
      </p:graphicFrame>
    </p:spTree>
  </p:cSld>
  <p:clrMapOvr>
    <a:masterClrMapping/>
  </p:clrMapOvr>
</p:sld>
</file>

<file path=ppt/slides/slide4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Just leavin this here: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74168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I'm always open to being paid to spew opinions. Usually people would rather pay me to shut up.  Just sayin'....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p>
            <a:r>
              <a:t>Let's try a warm-up question, Please fill in the blank. "If I had control over how my tax dollars were spent, I would allocate more to ______"</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(n=32)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Universal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At the moment pandemic and infectious disease preparedness. Otherwise, programs for the poor.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Universal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education and infrastructure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 and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young adult learning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and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 especially coronavirus control or mitigation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immigration enforcement and the construction of a southern border wall.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especially coronavirus control or mitigation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Education and environment, normally.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Education and environment, normally.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At the moment pandemic and infectious disease preparedness. Otherwise, programs for the poor.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Poverty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Poverty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Just leavin this here: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74168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I'm always open to being paid to spew opinions. Usually people would rather pay me to shut up.  Just sayin'....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bl>
          </a:graphicData>
        </a:graphic>
      </p:graphicFrame>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concerned about coronavirus are you? </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(n=31)</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(n=18)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Not concerned at all.</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Somewhat concerned.</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Extremely concerned.</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In your opinion, what do you think will be the biggest and/or longest lasting impacts of the pandemic?</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many dead people, economic ruin, increased crime rate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Economy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Financial impacts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If it gets as bad as it can... the people that will die.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 room in the hospitals for a very long time for much else besides keeping people alive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Improved communication.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lack of TP at costco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people's self respect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In your opinion, what do you think will be the biggest and/or longest lasting impacts of the pandemic?</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(n=35)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The effects on the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that there will be new quarantine policies introduced for future pandemics, and that there may be a large number of deaths affecting an unusually high number of families.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many dead people, economic ruin, increased crime rate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many dead people, economic ruin, increased crime rate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some old people will die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deaths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insecurity and mistrust in government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If it spreads to become endemic, millions will die in the next years so everyone will be effected personally one way or another.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effects on the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 don't have a way to treat it, and it's spreading so fast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new great depression.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don't have a way to treat it, and it's spreading so fast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Financial loss from people not being able to go to work.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be one of the reasons we enter a recession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effect healthcare for longer than people anticipate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will effect healthcare for longer than people anticipate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lack of faith in the news media, for hyping it well beyond reality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economy in a downward turn towards another depression. the epidemic will decimate service industry and consumer demand in the short run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Shortages of essential household supplies.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stock market/economy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deaths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Exposing that we aren't nearly prepared for something like this, or when something much worse comes along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Speak</a:t>
            </a:r>
          </a:p>
          <a:p>
            <a:r>
              <a:t>What do you think is an important issue the country should be talking about more?</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Because some people refuse to listen to anyone but Trump and his people, and think this is no big deal, so they are going to make it even worse.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Those kids are still in those cages.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Climate change, global warming.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Preventive 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 vaccine for the Coronavirus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mental decline of the president and biden, one of which will be our next president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blatantly biased left media machine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About Biden's dementia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national debt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theme/theme1.xml><?xml version="1.0" encoding="utf-8"?>
<a:theme xmlns:a="http://schemas.openxmlformats.org/drawingml/2006/main" name="Custom Design">
  <a:themeElements>
    <a:clrScheme name="Remesh brand color ">
      <a:dk1>
        <a:srgbClr val="000000"/>
      </a:dk1>
      <a:lt1>
        <a:srgbClr val="FFFFFF"/>
      </a:lt1>
      <a:dk2>
        <a:srgbClr val="44546A"/>
      </a:dk2>
      <a:lt2>
        <a:srgbClr val="E3E6E6"/>
      </a:lt2>
      <a:accent1>
        <a:srgbClr val="0372E3"/>
      </a:accent1>
      <a:accent2>
        <a:srgbClr val="F05041"/>
      </a:accent2>
      <a:accent3>
        <a:srgbClr val="24DBC3"/>
      </a:accent3>
      <a:accent4>
        <a:srgbClr val="BDF5ED"/>
      </a:accent4>
      <a:accent5>
        <a:srgbClr val="FFCC20"/>
      </a:accent5>
      <a:accent6>
        <a:srgbClr val="FFE9A6"/>
      </a:accent6>
      <a:hlink>
        <a:srgbClr val="0C34B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1354</TotalTime>
  <Words>313</Words>
  <Application>Microsoft Macintosh PowerPoint</Application>
  <PresentationFormat>On-screen Show (16:9)</PresentationFormat>
  <Paragraphs>84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Custom Design</vt:lpstr>
      <vt:lpstr>Coffee Talk</vt:lpstr>
      <vt:lpstr>PowerPoint Presentation</vt:lpstr>
      <vt:lpstr>Objective</vt:lpstr>
      <vt:lpstr>Key Segments</vt:lpstr>
      <vt:lpstr>Key Segments</vt:lpstr>
      <vt:lpstr>Summary of data</vt:lpstr>
      <vt:lpstr>PowerPoint Presentation</vt:lpstr>
      <vt:lpstr>Conversation</vt:lpstr>
      <vt:lpstr>Concept A</vt:lpstr>
      <vt:lpstr>PowerPoint Presentation</vt:lpstr>
      <vt:lpstr>PowerPoint Presentation</vt:lpstr>
      <vt:lpstr>PowerPoint Presentation</vt:lpstr>
      <vt:lpstr>Onboarding Polls</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Tao Tang</dc:creator>
  <cp:lastModifiedBy>Tao Tang</cp:lastModifiedBy>
  <cp:revision>12</cp:revision>
  <dcterms:created xsi:type="dcterms:W3CDTF">2019-08-02T14:13:34Z</dcterms:created>
  <dcterms:modified xsi:type="dcterms:W3CDTF">2019-08-29T14:43:11Z</dcterms:modified>
</cp:coreProperties>
</file>